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72" r:id="rId3"/>
    <p:sldId id="273" r:id="rId4"/>
    <p:sldId id="259" r:id="rId5"/>
    <p:sldId id="260" r:id="rId6"/>
    <p:sldId id="261" r:id="rId7"/>
    <p:sldId id="276" r:id="rId8"/>
    <p:sldId id="263" r:id="rId9"/>
    <p:sldId id="264" r:id="rId10"/>
    <p:sldId id="265" r:id="rId11"/>
    <p:sldId id="266" r:id="rId12"/>
    <p:sldId id="270" r:id="rId13"/>
    <p:sldId id="274" r:id="rId14"/>
    <p:sldId id="275" r:id="rId15"/>
    <p:sldId id="277" r:id="rId16"/>
  </p:sldIdLst>
  <p:sldSz cx="12192000" cy="6858000"/>
  <p:notesSz cx="12192000" cy="6858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EC0DB"/>
    <a:srgbClr val="00C2FF"/>
    <a:srgbClr val="FFF69B"/>
    <a:srgbClr val="72E7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2"/>
  </p:normalViewPr>
  <p:slideViewPr>
    <p:cSldViewPr>
      <p:cViewPr varScale="1">
        <p:scale>
          <a:sx n="106" d="100"/>
          <a:sy n="106" d="100"/>
        </p:scale>
        <p:origin x="792" y="1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4F2812BC-4706-9F4A-94C6-0AE484A581CF}" type="datetimeFigureOut">
              <a:rPr lang="fr-FR" smtClean="0"/>
              <a:t>07/06/2019</a:t>
            </a:fld>
            <a:endParaRPr lang="fr-FR"/>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5B598861-9DDD-774C-896F-A54B8BD7AFA1}" type="slidenum">
              <a:rPr lang="fr-FR" smtClean="0"/>
              <a:t>‹N°›</a:t>
            </a:fld>
            <a:endParaRPr lang="fr-FR"/>
          </a:p>
        </p:txBody>
      </p:sp>
    </p:spTree>
    <p:extLst>
      <p:ext uri="{BB962C8B-B14F-4D97-AF65-F5344CB8AC3E}">
        <p14:creationId xmlns:p14="http://schemas.microsoft.com/office/powerpoint/2010/main" val="521945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rgbClr val="72E69E"/>
          </a:solidFill>
        </p:spPr>
        <p:txBody>
          <a:bodyPr wrap="square" lIns="0" tIns="0" rIns="0" bIns="0" rtlCol="0"/>
          <a:lstStyle/>
          <a:p>
            <a:endParaRPr/>
          </a:p>
        </p:txBody>
      </p:sp>
      <p:sp>
        <p:nvSpPr>
          <p:cNvPr id="17" name="bk object 17"/>
          <p:cNvSpPr/>
          <p:nvPr/>
        </p:nvSpPr>
        <p:spPr>
          <a:xfrm>
            <a:off x="7514590" y="4639309"/>
            <a:ext cx="1823720" cy="1638300"/>
          </a:xfrm>
          <a:custGeom>
            <a:avLst/>
            <a:gdLst/>
            <a:ahLst/>
            <a:cxnLst/>
            <a:rect l="l" t="t" r="r" b="b"/>
            <a:pathLst>
              <a:path w="1823720" h="1638300">
                <a:moveTo>
                  <a:pt x="0" y="819149"/>
                </a:moveTo>
                <a:lnTo>
                  <a:pt x="1349" y="774208"/>
                </a:lnTo>
                <a:lnTo>
                  <a:pt x="5351" y="729899"/>
                </a:lnTo>
                <a:lnTo>
                  <a:pt x="11936" y="686286"/>
                </a:lnTo>
                <a:lnTo>
                  <a:pt x="21034" y="643432"/>
                </a:lnTo>
                <a:lnTo>
                  <a:pt x="32576" y="601397"/>
                </a:lnTo>
                <a:lnTo>
                  <a:pt x="46492" y="560246"/>
                </a:lnTo>
                <a:lnTo>
                  <a:pt x="62712" y="520041"/>
                </a:lnTo>
                <a:lnTo>
                  <a:pt x="81168" y="480843"/>
                </a:lnTo>
                <a:lnTo>
                  <a:pt x="101789" y="442716"/>
                </a:lnTo>
                <a:lnTo>
                  <a:pt x="124507" y="405722"/>
                </a:lnTo>
                <a:lnTo>
                  <a:pt x="149250" y="369924"/>
                </a:lnTo>
                <a:lnTo>
                  <a:pt x="175950" y="335383"/>
                </a:lnTo>
                <a:lnTo>
                  <a:pt x="204538" y="302163"/>
                </a:lnTo>
                <a:lnTo>
                  <a:pt x="234943" y="270326"/>
                </a:lnTo>
                <a:lnTo>
                  <a:pt x="267096" y="239934"/>
                </a:lnTo>
                <a:lnTo>
                  <a:pt x="300928" y="211050"/>
                </a:lnTo>
                <a:lnTo>
                  <a:pt x="336369" y="183737"/>
                </a:lnTo>
                <a:lnTo>
                  <a:pt x="373349" y="158057"/>
                </a:lnTo>
                <a:lnTo>
                  <a:pt x="411799" y="134071"/>
                </a:lnTo>
                <a:lnTo>
                  <a:pt x="451649" y="111844"/>
                </a:lnTo>
                <a:lnTo>
                  <a:pt x="492830" y="91437"/>
                </a:lnTo>
                <a:lnTo>
                  <a:pt x="535272" y="72913"/>
                </a:lnTo>
                <a:lnTo>
                  <a:pt x="578905" y="56334"/>
                </a:lnTo>
                <a:lnTo>
                  <a:pt x="623661" y="41763"/>
                </a:lnTo>
                <a:lnTo>
                  <a:pt x="669469" y="29262"/>
                </a:lnTo>
                <a:lnTo>
                  <a:pt x="716260" y="18894"/>
                </a:lnTo>
                <a:lnTo>
                  <a:pt x="763964" y="10722"/>
                </a:lnTo>
                <a:lnTo>
                  <a:pt x="812511" y="4807"/>
                </a:lnTo>
                <a:lnTo>
                  <a:pt x="861833" y="1212"/>
                </a:lnTo>
                <a:lnTo>
                  <a:pt x="911859" y="0"/>
                </a:lnTo>
                <a:lnTo>
                  <a:pt x="961886" y="1212"/>
                </a:lnTo>
                <a:lnTo>
                  <a:pt x="1011208" y="4807"/>
                </a:lnTo>
                <a:lnTo>
                  <a:pt x="1059755" y="10722"/>
                </a:lnTo>
                <a:lnTo>
                  <a:pt x="1107459" y="18894"/>
                </a:lnTo>
                <a:lnTo>
                  <a:pt x="1154250" y="29262"/>
                </a:lnTo>
                <a:lnTo>
                  <a:pt x="1200058" y="41763"/>
                </a:lnTo>
                <a:lnTo>
                  <a:pt x="1244814" y="56334"/>
                </a:lnTo>
                <a:lnTo>
                  <a:pt x="1288447" y="72913"/>
                </a:lnTo>
                <a:lnTo>
                  <a:pt x="1330889" y="91437"/>
                </a:lnTo>
                <a:lnTo>
                  <a:pt x="1372070" y="111844"/>
                </a:lnTo>
                <a:lnTo>
                  <a:pt x="1411920" y="134071"/>
                </a:lnTo>
                <a:lnTo>
                  <a:pt x="1450370" y="158057"/>
                </a:lnTo>
                <a:lnTo>
                  <a:pt x="1487350" y="183737"/>
                </a:lnTo>
                <a:lnTo>
                  <a:pt x="1522791" y="211050"/>
                </a:lnTo>
                <a:lnTo>
                  <a:pt x="1556623" y="239934"/>
                </a:lnTo>
                <a:lnTo>
                  <a:pt x="1588776" y="270326"/>
                </a:lnTo>
                <a:lnTo>
                  <a:pt x="1619181" y="302163"/>
                </a:lnTo>
                <a:lnTo>
                  <a:pt x="1647769" y="335383"/>
                </a:lnTo>
                <a:lnTo>
                  <a:pt x="1674469" y="369924"/>
                </a:lnTo>
                <a:lnTo>
                  <a:pt x="1699212" y="405722"/>
                </a:lnTo>
                <a:lnTo>
                  <a:pt x="1721930" y="442716"/>
                </a:lnTo>
                <a:lnTo>
                  <a:pt x="1742551" y="480843"/>
                </a:lnTo>
                <a:lnTo>
                  <a:pt x="1761007" y="520041"/>
                </a:lnTo>
                <a:lnTo>
                  <a:pt x="1777227" y="560246"/>
                </a:lnTo>
                <a:lnTo>
                  <a:pt x="1791143" y="601397"/>
                </a:lnTo>
                <a:lnTo>
                  <a:pt x="1802685" y="643432"/>
                </a:lnTo>
                <a:lnTo>
                  <a:pt x="1811783" y="686286"/>
                </a:lnTo>
                <a:lnTo>
                  <a:pt x="1818368" y="729899"/>
                </a:lnTo>
                <a:lnTo>
                  <a:pt x="1822370" y="774208"/>
                </a:lnTo>
                <a:lnTo>
                  <a:pt x="1823719" y="819149"/>
                </a:lnTo>
                <a:lnTo>
                  <a:pt x="1822370" y="864094"/>
                </a:lnTo>
                <a:lnTo>
                  <a:pt x="1818368" y="908404"/>
                </a:lnTo>
                <a:lnTo>
                  <a:pt x="1811783" y="952019"/>
                </a:lnTo>
                <a:lnTo>
                  <a:pt x="1802685" y="994875"/>
                </a:lnTo>
                <a:lnTo>
                  <a:pt x="1791143" y="1036910"/>
                </a:lnTo>
                <a:lnTo>
                  <a:pt x="1777227" y="1078062"/>
                </a:lnTo>
                <a:lnTo>
                  <a:pt x="1761007" y="1118269"/>
                </a:lnTo>
                <a:lnTo>
                  <a:pt x="1742551" y="1157467"/>
                </a:lnTo>
                <a:lnTo>
                  <a:pt x="1721930" y="1195594"/>
                </a:lnTo>
                <a:lnTo>
                  <a:pt x="1699212" y="1232588"/>
                </a:lnTo>
                <a:lnTo>
                  <a:pt x="1674469" y="1268387"/>
                </a:lnTo>
                <a:lnTo>
                  <a:pt x="1647769" y="1302927"/>
                </a:lnTo>
                <a:lnTo>
                  <a:pt x="1619181" y="1336147"/>
                </a:lnTo>
                <a:lnTo>
                  <a:pt x="1588776" y="1367983"/>
                </a:lnTo>
                <a:lnTo>
                  <a:pt x="1556623" y="1398374"/>
                </a:lnTo>
                <a:lnTo>
                  <a:pt x="1522791" y="1427257"/>
                </a:lnTo>
                <a:lnTo>
                  <a:pt x="1487350" y="1454570"/>
                </a:lnTo>
                <a:lnTo>
                  <a:pt x="1450370" y="1480250"/>
                </a:lnTo>
                <a:lnTo>
                  <a:pt x="1411920" y="1504234"/>
                </a:lnTo>
                <a:lnTo>
                  <a:pt x="1372070" y="1526460"/>
                </a:lnTo>
                <a:lnTo>
                  <a:pt x="1330889" y="1546867"/>
                </a:lnTo>
                <a:lnTo>
                  <a:pt x="1288447" y="1565390"/>
                </a:lnTo>
                <a:lnTo>
                  <a:pt x="1244814" y="1581968"/>
                </a:lnTo>
                <a:lnTo>
                  <a:pt x="1200058" y="1596538"/>
                </a:lnTo>
                <a:lnTo>
                  <a:pt x="1154250" y="1609038"/>
                </a:lnTo>
                <a:lnTo>
                  <a:pt x="1107459" y="1619406"/>
                </a:lnTo>
                <a:lnTo>
                  <a:pt x="1059755" y="1627578"/>
                </a:lnTo>
                <a:lnTo>
                  <a:pt x="1011208" y="1633493"/>
                </a:lnTo>
                <a:lnTo>
                  <a:pt x="961886" y="1637087"/>
                </a:lnTo>
                <a:lnTo>
                  <a:pt x="911859" y="1638300"/>
                </a:lnTo>
                <a:lnTo>
                  <a:pt x="861833" y="1637087"/>
                </a:lnTo>
                <a:lnTo>
                  <a:pt x="812511" y="1633493"/>
                </a:lnTo>
                <a:lnTo>
                  <a:pt x="763964" y="1627578"/>
                </a:lnTo>
                <a:lnTo>
                  <a:pt x="716260" y="1619406"/>
                </a:lnTo>
                <a:lnTo>
                  <a:pt x="669469" y="1609038"/>
                </a:lnTo>
                <a:lnTo>
                  <a:pt x="623661" y="1596538"/>
                </a:lnTo>
                <a:lnTo>
                  <a:pt x="578905" y="1581968"/>
                </a:lnTo>
                <a:lnTo>
                  <a:pt x="535272" y="1565390"/>
                </a:lnTo>
                <a:lnTo>
                  <a:pt x="492830" y="1546867"/>
                </a:lnTo>
                <a:lnTo>
                  <a:pt x="451649" y="1526460"/>
                </a:lnTo>
                <a:lnTo>
                  <a:pt x="411799" y="1504234"/>
                </a:lnTo>
                <a:lnTo>
                  <a:pt x="373349" y="1480250"/>
                </a:lnTo>
                <a:lnTo>
                  <a:pt x="336369" y="1454570"/>
                </a:lnTo>
                <a:lnTo>
                  <a:pt x="300928" y="1427257"/>
                </a:lnTo>
                <a:lnTo>
                  <a:pt x="267096" y="1398374"/>
                </a:lnTo>
                <a:lnTo>
                  <a:pt x="234943" y="1367983"/>
                </a:lnTo>
                <a:lnTo>
                  <a:pt x="204538" y="1336147"/>
                </a:lnTo>
                <a:lnTo>
                  <a:pt x="175950" y="1302927"/>
                </a:lnTo>
                <a:lnTo>
                  <a:pt x="149250" y="1268387"/>
                </a:lnTo>
                <a:lnTo>
                  <a:pt x="124507" y="1232588"/>
                </a:lnTo>
                <a:lnTo>
                  <a:pt x="101789" y="1195594"/>
                </a:lnTo>
                <a:lnTo>
                  <a:pt x="81168" y="1157467"/>
                </a:lnTo>
                <a:lnTo>
                  <a:pt x="62712" y="1118269"/>
                </a:lnTo>
                <a:lnTo>
                  <a:pt x="46492" y="1078062"/>
                </a:lnTo>
                <a:lnTo>
                  <a:pt x="32576" y="1036910"/>
                </a:lnTo>
                <a:lnTo>
                  <a:pt x="21034" y="994875"/>
                </a:lnTo>
                <a:lnTo>
                  <a:pt x="11936" y="952019"/>
                </a:lnTo>
                <a:lnTo>
                  <a:pt x="5351" y="908404"/>
                </a:lnTo>
                <a:lnTo>
                  <a:pt x="1349" y="864094"/>
                </a:lnTo>
                <a:lnTo>
                  <a:pt x="0" y="819149"/>
                </a:lnTo>
                <a:close/>
              </a:path>
            </a:pathLst>
          </a:custGeom>
          <a:ln w="12699">
            <a:solidFill>
              <a:srgbClr val="F1F1F1"/>
            </a:solidFill>
          </a:ln>
        </p:spPr>
        <p:txBody>
          <a:bodyPr wrap="square" lIns="0" tIns="0" rIns="0" bIns="0" rtlCol="0"/>
          <a:lstStyle/>
          <a:p>
            <a:endParaRPr/>
          </a:p>
        </p:txBody>
      </p:sp>
      <p:sp>
        <p:nvSpPr>
          <p:cNvPr id="18" name="bk object 18"/>
          <p:cNvSpPr/>
          <p:nvPr/>
        </p:nvSpPr>
        <p:spPr>
          <a:xfrm>
            <a:off x="7847330" y="4723129"/>
            <a:ext cx="1823720" cy="1638300"/>
          </a:xfrm>
          <a:custGeom>
            <a:avLst/>
            <a:gdLst/>
            <a:ahLst/>
            <a:cxnLst/>
            <a:rect l="l" t="t" r="r" b="b"/>
            <a:pathLst>
              <a:path w="1823720" h="1638300">
                <a:moveTo>
                  <a:pt x="0" y="819150"/>
                </a:moveTo>
                <a:lnTo>
                  <a:pt x="1349" y="774208"/>
                </a:lnTo>
                <a:lnTo>
                  <a:pt x="5351" y="729899"/>
                </a:lnTo>
                <a:lnTo>
                  <a:pt x="11936" y="686286"/>
                </a:lnTo>
                <a:lnTo>
                  <a:pt x="21034" y="643432"/>
                </a:lnTo>
                <a:lnTo>
                  <a:pt x="32576" y="601397"/>
                </a:lnTo>
                <a:lnTo>
                  <a:pt x="46492" y="560246"/>
                </a:lnTo>
                <a:lnTo>
                  <a:pt x="62712" y="520041"/>
                </a:lnTo>
                <a:lnTo>
                  <a:pt x="81168" y="480843"/>
                </a:lnTo>
                <a:lnTo>
                  <a:pt x="101789" y="442716"/>
                </a:lnTo>
                <a:lnTo>
                  <a:pt x="124507" y="405722"/>
                </a:lnTo>
                <a:lnTo>
                  <a:pt x="149250" y="369924"/>
                </a:lnTo>
                <a:lnTo>
                  <a:pt x="175950" y="335383"/>
                </a:lnTo>
                <a:lnTo>
                  <a:pt x="204538" y="302163"/>
                </a:lnTo>
                <a:lnTo>
                  <a:pt x="234943" y="270326"/>
                </a:lnTo>
                <a:lnTo>
                  <a:pt x="267096" y="239934"/>
                </a:lnTo>
                <a:lnTo>
                  <a:pt x="300928" y="211050"/>
                </a:lnTo>
                <a:lnTo>
                  <a:pt x="336369" y="183737"/>
                </a:lnTo>
                <a:lnTo>
                  <a:pt x="373349" y="158057"/>
                </a:lnTo>
                <a:lnTo>
                  <a:pt x="411799" y="134071"/>
                </a:lnTo>
                <a:lnTo>
                  <a:pt x="451649" y="111844"/>
                </a:lnTo>
                <a:lnTo>
                  <a:pt x="492830" y="91437"/>
                </a:lnTo>
                <a:lnTo>
                  <a:pt x="535272" y="72913"/>
                </a:lnTo>
                <a:lnTo>
                  <a:pt x="578905" y="56334"/>
                </a:lnTo>
                <a:lnTo>
                  <a:pt x="623661" y="41763"/>
                </a:lnTo>
                <a:lnTo>
                  <a:pt x="669469" y="29262"/>
                </a:lnTo>
                <a:lnTo>
                  <a:pt x="716260" y="18894"/>
                </a:lnTo>
                <a:lnTo>
                  <a:pt x="763964" y="10722"/>
                </a:lnTo>
                <a:lnTo>
                  <a:pt x="812511" y="4807"/>
                </a:lnTo>
                <a:lnTo>
                  <a:pt x="861833" y="1212"/>
                </a:lnTo>
                <a:lnTo>
                  <a:pt x="911860" y="0"/>
                </a:lnTo>
                <a:lnTo>
                  <a:pt x="961886" y="1212"/>
                </a:lnTo>
                <a:lnTo>
                  <a:pt x="1011208" y="4807"/>
                </a:lnTo>
                <a:lnTo>
                  <a:pt x="1059755" y="10722"/>
                </a:lnTo>
                <a:lnTo>
                  <a:pt x="1107459" y="18894"/>
                </a:lnTo>
                <a:lnTo>
                  <a:pt x="1154250" y="29262"/>
                </a:lnTo>
                <a:lnTo>
                  <a:pt x="1200058" y="41763"/>
                </a:lnTo>
                <a:lnTo>
                  <a:pt x="1244814" y="56334"/>
                </a:lnTo>
                <a:lnTo>
                  <a:pt x="1288447" y="72913"/>
                </a:lnTo>
                <a:lnTo>
                  <a:pt x="1330889" y="91437"/>
                </a:lnTo>
                <a:lnTo>
                  <a:pt x="1372070" y="111844"/>
                </a:lnTo>
                <a:lnTo>
                  <a:pt x="1411920" y="134071"/>
                </a:lnTo>
                <a:lnTo>
                  <a:pt x="1450370" y="158057"/>
                </a:lnTo>
                <a:lnTo>
                  <a:pt x="1487350" y="183737"/>
                </a:lnTo>
                <a:lnTo>
                  <a:pt x="1522791" y="211050"/>
                </a:lnTo>
                <a:lnTo>
                  <a:pt x="1556623" y="239934"/>
                </a:lnTo>
                <a:lnTo>
                  <a:pt x="1588776" y="270326"/>
                </a:lnTo>
                <a:lnTo>
                  <a:pt x="1619181" y="302163"/>
                </a:lnTo>
                <a:lnTo>
                  <a:pt x="1647769" y="335383"/>
                </a:lnTo>
                <a:lnTo>
                  <a:pt x="1674469" y="369924"/>
                </a:lnTo>
                <a:lnTo>
                  <a:pt x="1699212" y="405722"/>
                </a:lnTo>
                <a:lnTo>
                  <a:pt x="1721930" y="442716"/>
                </a:lnTo>
                <a:lnTo>
                  <a:pt x="1742551" y="480843"/>
                </a:lnTo>
                <a:lnTo>
                  <a:pt x="1761007" y="520041"/>
                </a:lnTo>
                <a:lnTo>
                  <a:pt x="1777227" y="560246"/>
                </a:lnTo>
                <a:lnTo>
                  <a:pt x="1791143" y="601397"/>
                </a:lnTo>
                <a:lnTo>
                  <a:pt x="1802685" y="643432"/>
                </a:lnTo>
                <a:lnTo>
                  <a:pt x="1811783" y="686286"/>
                </a:lnTo>
                <a:lnTo>
                  <a:pt x="1818368" y="729899"/>
                </a:lnTo>
                <a:lnTo>
                  <a:pt x="1822370" y="774208"/>
                </a:lnTo>
                <a:lnTo>
                  <a:pt x="1823720" y="819150"/>
                </a:lnTo>
                <a:lnTo>
                  <a:pt x="1822370" y="864094"/>
                </a:lnTo>
                <a:lnTo>
                  <a:pt x="1818368" y="908404"/>
                </a:lnTo>
                <a:lnTo>
                  <a:pt x="1811783" y="952019"/>
                </a:lnTo>
                <a:lnTo>
                  <a:pt x="1802685" y="994875"/>
                </a:lnTo>
                <a:lnTo>
                  <a:pt x="1791143" y="1036910"/>
                </a:lnTo>
                <a:lnTo>
                  <a:pt x="1777227" y="1078062"/>
                </a:lnTo>
                <a:lnTo>
                  <a:pt x="1761007" y="1118269"/>
                </a:lnTo>
                <a:lnTo>
                  <a:pt x="1742551" y="1157467"/>
                </a:lnTo>
                <a:lnTo>
                  <a:pt x="1721930" y="1195594"/>
                </a:lnTo>
                <a:lnTo>
                  <a:pt x="1699212" y="1232588"/>
                </a:lnTo>
                <a:lnTo>
                  <a:pt x="1674469" y="1268387"/>
                </a:lnTo>
                <a:lnTo>
                  <a:pt x="1647769" y="1302927"/>
                </a:lnTo>
                <a:lnTo>
                  <a:pt x="1619181" y="1336147"/>
                </a:lnTo>
                <a:lnTo>
                  <a:pt x="1588776" y="1367983"/>
                </a:lnTo>
                <a:lnTo>
                  <a:pt x="1556623" y="1398374"/>
                </a:lnTo>
                <a:lnTo>
                  <a:pt x="1522791" y="1427257"/>
                </a:lnTo>
                <a:lnTo>
                  <a:pt x="1487350" y="1454570"/>
                </a:lnTo>
                <a:lnTo>
                  <a:pt x="1450370" y="1480250"/>
                </a:lnTo>
                <a:lnTo>
                  <a:pt x="1411920" y="1504234"/>
                </a:lnTo>
                <a:lnTo>
                  <a:pt x="1372070" y="1526460"/>
                </a:lnTo>
                <a:lnTo>
                  <a:pt x="1330889" y="1546867"/>
                </a:lnTo>
                <a:lnTo>
                  <a:pt x="1288447" y="1565390"/>
                </a:lnTo>
                <a:lnTo>
                  <a:pt x="1244814" y="1581968"/>
                </a:lnTo>
                <a:lnTo>
                  <a:pt x="1200058" y="1596538"/>
                </a:lnTo>
                <a:lnTo>
                  <a:pt x="1154250" y="1609038"/>
                </a:lnTo>
                <a:lnTo>
                  <a:pt x="1107459" y="1619406"/>
                </a:lnTo>
                <a:lnTo>
                  <a:pt x="1059755" y="1627578"/>
                </a:lnTo>
                <a:lnTo>
                  <a:pt x="1011208" y="1633493"/>
                </a:lnTo>
                <a:lnTo>
                  <a:pt x="961886" y="1637087"/>
                </a:lnTo>
                <a:lnTo>
                  <a:pt x="911860" y="1638300"/>
                </a:lnTo>
                <a:lnTo>
                  <a:pt x="861833" y="1637087"/>
                </a:lnTo>
                <a:lnTo>
                  <a:pt x="812511" y="1633493"/>
                </a:lnTo>
                <a:lnTo>
                  <a:pt x="763964" y="1627578"/>
                </a:lnTo>
                <a:lnTo>
                  <a:pt x="716260" y="1619406"/>
                </a:lnTo>
                <a:lnTo>
                  <a:pt x="669469" y="1609038"/>
                </a:lnTo>
                <a:lnTo>
                  <a:pt x="623661" y="1596538"/>
                </a:lnTo>
                <a:lnTo>
                  <a:pt x="578905" y="1581968"/>
                </a:lnTo>
                <a:lnTo>
                  <a:pt x="535272" y="1565390"/>
                </a:lnTo>
                <a:lnTo>
                  <a:pt x="492830" y="1546867"/>
                </a:lnTo>
                <a:lnTo>
                  <a:pt x="451649" y="1526460"/>
                </a:lnTo>
                <a:lnTo>
                  <a:pt x="411799" y="1504234"/>
                </a:lnTo>
                <a:lnTo>
                  <a:pt x="373349" y="1480250"/>
                </a:lnTo>
                <a:lnTo>
                  <a:pt x="336369" y="1454570"/>
                </a:lnTo>
                <a:lnTo>
                  <a:pt x="300928" y="1427257"/>
                </a:lnTo>
                <a:lnTo>
                  <a:pt x="267096" y="1398374"/>
                </a:lnTo>
                <a:lnTo>
                  <a:pt x="234943" y="1367983"/>
                </a:lnTo>
                <a:lnTo>
                  <a:pt x="204538" y="1336147"/>
                </a:lnTo>
                <a:lnTo>
                  <a:pt x="175950" y="1302927"/>
                </a:lnTo>
                <a:lnTo>
                  <a:pt x="149250" y="1268387"/>
                </a:lnTo>
                <a:lnTo>
                  <a:pt x="124507" y="1232588"/>
                </a:lnTo>
                <a:lnTo>
                  <a:pt x="101789" y="1195594"/>
                </a:lnTo>
                <a:lnTo>
                  <a:pt x="81168" y="1157467"/>
                </a:lnTo>
                <a:lnTo>
                  <a:pt x="62712" y="1118269"/>
                </a:lnTo>
                <a:lnTo>
                  <a:pt x="46492" y="1078062"/>
                </a:lnTo>
                <a:lnTo>
                  <a:pt x="32576" y="1036910"/>
                </a:lnTo>
                <a:lnTo>
                  <a:pt x="21034" y="994875"/>
                </a:lnTo>
                <a:lnTo>
                  <a:pt x="11936" y="952019"/>
                </a:lnTo>
                <a:lnTo>
                  <a:pt x="5351" y="908404"/>
                </a:lnTo>
                <a:lnTo>
                  <a:pt x="1349" y="864094"/>
                </a:lnTo>
                <a:lnTo>
                  <a:pt x="0" y="819150"/>
                </a:lnTo>
                <a:close/>
              </a:path>
            </a:pathLst>
          </a:custGeom>
          <a:ln w="12700">
            <a:solidFill>
              <a:srgbClr val="F1F1F1"/>
            </a:solidFill>
          </a:ln>
        </p:spPr>
        <p:txBody>
          <a:bodyPr wrap="square" lIns="0" tIns="0" rIns="0" bIns="0" rtlCol="0"/>
          <a:lstStyle/>
          <a:p>
            <a:endParaRPr/>
          </a:p>
        </p:txBody>
      </p:sp>
      <p:sp>
        <p:nvSpPr>
          <p:cNvPr id="2" name="Holder 2"/>
          <p:cNvSpPr>
            <a:spLocks noGrp="1"/>
          </p:cNvSpPr>
          <p:nvPr>
            <p:ph type="ctrTitle"/>
          </p:nvPr>
        </p:nvSpPr>
        <p:spPr>
          <a:xfrm>
            <a:off x="1451863" y="1321053"/>
            <a:ext cx="9288272" cy="3044190"/>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596771" y="4675123"/>
            <a:ext cx="8998457" cy="69596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6/7/19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entury Gothic"/>
                <a:cs typeface="Century Gothic"/>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6/7/19</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entury Gothic"/>
                <a:cs typeface="Century Gothic"/>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6/7/19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bg1"/>
                </a:solidFill>
                <a:latin typeface="Century Gothic"/>
                <a:cs typeface="Century Gothic"/>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6/7/19</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6/7/19</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106798" y="220916"/>
            <a:ext cx="3978402" cy="1299210"/>
          </a:xfrm>
          <a:prstGeom prst="rect">
            <a:avLst/>
          </a:prstGeom>
        </p:spPr>
        <p:txBody>
          <a:bodyPr wrap="square" lIns="0" tIns="0" rIns="0" bIns="0">
            <a:spAutoFit/>
          </a:bodyPr>
          <a:lstStyle>
            <a:lvl1pPr>
              <a:defRPr sz="4400" b="0" i="0">
                <a:solidFill>
                  <a:schemeClr val="bg1"/>
                </a:solidFill>
                <a:latin typeface="Century Gothic"/>
                <a:cs typeface="Century Gothic"/>
              </a:defRPr>
            </a:lvl1pPr>
          </a:lstStyle>
          <a:p>
            <a:endParaRPr/>
          </a:p>
        </p:txBody>
      </p:sp>
      <p:sp>
        <p:nvSpPr>
          <p:cNvPr id="3" name="Holder 3"/>
          <p:cNvSpPr>
            <a:spLocks noGrp="1"/>
          </p:cNvSpPr>
          <p:nvPr>
            <p:ph type="body" idx="1"/>
          </p:nvPr>
        </p:nvSpPr>
        <p:spPr>
          <a:xfrm>
            <a:off x="941387" y="1321053"/>
            <a:ext cx="10309225" cy="246189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6/7/19</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14.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32.jpeg"/><Relationship Id="rId2" Type="http://schemas.openxmlformats.org/officeDocument/2006/relationships/image" Target="../media/image52.jpe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54.jpeg"/></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mailto:jean-pierre.riche@institut-orygeen.org" TargetMode="Externa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3" Type="http://schemas.openxmlformats.org/officeDocument/2006/relationships/image" Target="../media/image13.png"/><Relationship Id="rId21" Type="http://schemas.openxmlformats.org/officeDocument/2006/relationships/image" Target="../media/image31.jpeg"/><Relationship Id="rId7" Type="http://schemas.openxmlformats.org/officeDocument/2006/relationships/image" Target="../media/image17.jpeg"/><Relationship Id="rId12" Type="http://schemas.openxmlformats.org/officeDocument/2006/relationships/image" Target="../media/image22.png"/><Relationship Id="rId17" Type="http://schemas.openxmlformats.org/officeDocument/2006/relationships/image" Target="../media/image27.png"/><Relationship Id="rId2" Type="http://schemas.openxmlformats.org/officeDocument/2006/relationships/image" Target="../media/image12.png"/><Relationship Id="rId16" Type="http://schemas.openxmlformats.org/officeDocument/2006/relationships/image" Target="../media/image26.png"/><Relationship Id="rId20" Type="http://schemas.openxmlformats.org/officeDocument/2006/relationships/image" Target="../media/image30.png"/><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23" Type="http://schemas.openxmlformats.org/officeDocument/2006/relationships/image" Target="../media/image33.jpeg"/><Relationship Id="rId10" Type="http://schemas.openxmlformats.org/officeDocument/2006/relationships/image" Target="../media/image20.png"/><Relationship Id="rId19" Type="http://schemas.openxmlformats.org/officeDocument/2006/relationships/image" Target="../media/image29.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 Id="rId22" Type="http://schemas.openxmlformats.org/officeDocument/2006/relationships/image" Target="../media/image32.jpeg"/></Relationships>
</file>

<file path=ppt/slides/_rels/slide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8000"/>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469265" y="268859"/>
            <a:ext cx="3425190" cy="574040"/>
          </a:xfrm>
          <a:prstGeom prst="rect">
            <a:avLst/>
          </a:prstGeom>
        </p:spPr>
        <p:txBody>
          <a:bodyPr vert="horz" wrap="square" lIns="0" tIns="12700" rIns="0" bIns="0" rtlCol="0">
            <a:spAutoFit/>
          </a:bodyPr>
          <a:lstStyle/>
          <a:p>
            <a:pPr marL="12700">
              <a:lnSpc>
                <a:spcPct val="100000"/>
              </a:lnSpc>
              <a:spcBef>
                <a:spcPts val="100"/>
              </a:spcBef>
            </a:pPr>
            <a:r>
              <a:rPr sz="3600" dirty="0">
                <a:solidFill>
                  <a:srgbClr val="FFF69B"/>
                </a:solidFill>
                <a:latin typeface="Century Gothic"/>
                <a:cs typeface="Century Gothic"/>
              </a:rPr>
              <a:t>S</a:t>
            </a:r>
            <a:r>
              <a:rPr sz="2200" dirty="0">
                <a:solidFill>
                  <a:srgbClr val="FFFFFF"/>
                </a:solidFill>
                <a:latin typeface="Century Gothic"/>
                <a:cs typeface="Century Gothic"/>
              </a:rPr>
              <a:t>PONSORSHIP</a:t>
            </a:r>
            <a:r>
              <a:rPr sz="2200" spc="-95" dirty="0">
                <a:solidFill>
                  <a:srgbClr val="FFFFFF"/>
                </a:solidFill>
                <a:latin typeface="Century Gothic"/>
                <a:cs typeface="Century Gothic"/>
              </a:rPr>
              <a:t> </a:t>
            </a:r>
            <a:r>
              <a:rPr sz="2200" dirty="0">
                <a:solidFill>
                  <a:srgbClr val="FFFFFF"/>
                </a:solidFill>
                <a:latin typeface="Century Gothic"/>
                <a:cs typeface="Century Gothic"/>
              </a:rPr>
              <a:t>PACKAGE</a:t>
            </a:r>
            <a:endParaRPr sz="2200" dirty="0">
              <a:latin typeface="Century Gothic"/>
              <a:cs typeface="Century Gothic"/>
            </a:endParaRPr>
          </a:p>
        </p:txBody>
      </p:sp>
      <p:sp>
        <p:nvSpPr>
          <p:cNvPr id="7" name="object 7"/>
          <p:cNvSpPr/>
          <p:nvPr/>
        </p:nvSpPr>
        <p:spPr>
          <a:xfrm>
            <a:off x="4738370" y="1471930"/>
            <a:ext cx="0" cy="3263265"/>
          </a:xfrm>
          <a:custGeom>
            <a:avLst/>
            <a:gdLst/>
            <a:ahLst/>
            <a:cxnLst/>
            <a:rect l="l" t="t" r="r" b="b"/>
            <a:pathLst>
              <a:path h="3263265">
                <a:moveTo>
                  <a:pt x="0" y="0"/>
                </a:moveTo>
                <a:lnTo>
                  <a:pt x="0" y="3262884"/>
                </a:lnTo>
              </a:path>
            </a:pathLst>
          </a:custGeom>
          <a:ln w="63500">
            <a:solidFill>
              <a:srgbClr val="FFFFFF"/>
            </a:solidFill>
          </a:ln>
        </p:spPr>
        <p:txBody>
          <a:bodyPr wrap="square" lIns="0" tIns="0" rIns="0" bIns="0" rtlCol="0"/>
          <a:lstStyle/>
          <a:p>
            <a:endParaRPr/>
          </a:p>
        </p:txBody>
      </p:sp>
      <p:sp>
        <p:nvSpPr>
          <p:cNvPr id="8" name="object 8"/>
          <p:cNvSpPr txBox="1">
            <a:spLocks noGrp="1"/>
          </p:cNvSpPr>
          <p:nvPr>
            <p:ph type="title"/>
          </p:nvPr>
        </p:nvSpPr>
        <p:spPr>
          <a:xfrm>
            <a:off x="4964176" y="1491996"/>
            <a:ext cx="3951224" cy="689932"/>
          </a:xfrm>
          <a:prstGeom prst="rect">
            <a:avLst/>
          </a:prstGeom>
        </p:spPr>
        <p:txBody>
          <a:bodyPr vert="horz" wrap="square" lIns="0" tIns="12700" rIns="0" bIns="0" rtlCol="0">
            <a:spAutoFit/>
          </a:bodyPr>
          <a:lstStyle/>
          <a:p>
            <a:pPr marL="12700">
              <a:lnSpc>
                <a:spcPct val="100000"/>
              </a:lnSpc>
              <a:spcBef>
                <a:spcPts val="100"/>
              </a:spcBef>
            </a:pPr>
            <a:r>
              <a:rPr lang="fr-FR" spc="-90" dirty="0">
                <a:solidFill>
                  <a:srgbClr val="FFF69B"/>
                </a:solidFill>
                <a:latin typeface="Century Gothic" charset="0"/>
                <a:ea typeface="Century Gothic" charset="0"/>
                <a:cs typeface="Century Gothic" charset="0"/>
              </a:rPr>
              <a:t>20</a:t>
            </a:r>
            <a:r>
              <a:rPr spc="-90" dirty="0">
                <a:solidFill>
                  <a:srgbClr val="FFF69B"/>
                </a:solidFill>
                <a:latin typeface="Times New Roman"/>
                <a:cs typeface="Times New Roman"/>
              </a:rPr>
              <a:t> </a:t>
            </a:r>
            <a:r>
              <a:rPr dirty="0">
                <a:solidFill>
                  <a:srgbClr val="FFF69B"/>
                </a:solidFill>
              </a:rPr>
              <a:t>Nov.</a:t>
            </a:r>
            <a:r>
              <a:rPr spc="25" dirty="0">
                <a:solidFill>
                  <a:srgbClr val="FFF69B"/>
                </a:solidFill>
              </a:rPr>
              <a:t> </a:t>
            </a:r>
            <a:r>
              <a:rPr dirty="0"/>
              <a:t>2019</a:t>
            </a:r>
          </a:p>
        </p:txBody>
      </p:sp>
      <p:sp>
        <p:nvSpPr>
          <p:cNvPr id="9" name="object 9"/>
          <p:cNvSpPr txBox="1"/>
          <p:nvPr/>
        </p:nvSpPr>
        <p:spPr>
          <a:xfrm>
            <a:off x="4964176" y="2287206"/>
            <a:ext cx="5620385" cy="1304290"/>
          </a:xfrm>
          <a:prstGeom prst="rect">
            <a:avLst/>
          </a:prstGeom>
        </p:spPr>
        <p:txBody>
          <a:bodyPr vert="horz" wrap="square" lIns="0" tIns="12700" rIns="0" bIns="0" rtlCol="0">
            <a:spAutoFit/>
          </a:bodyPr>
          <a:lstStyle/>
          <a:p>
            <a:pPr marL="12700" marR="1276350">
              <a:lnSpc>
                <a:spcPct val="100000"/>
              </a:lnSpc>
              <a:spcBef>
                <a:spcPts val="100"/>
              </a:spcBef>
            </a:pPr>
            <a:r>
              <a:rPr sz="2200" spc="-5" dirty="0">
                <a:solidFill>
                  <a:srgbClr val="FFF69B"/>
                </a:solidFill>
                <a:latin typeface="Century Gothic"/>
                <a:cs typeface="Century Gothic"/>
              </a:rPr>
              <a:t>CONFÉRENCE </a:t>
            </a:r>
            <a:r>
              <a:rPr sz="2200" dirty="0">
                <a:solidFill>
                  <a:srgbClr val="FFF69B"/>
                </a:solidFill>
                <a:latin typeface="Century Gothic"/>
                <a:cs typeface="Century Gothic"/>
              </a:rPr>
              <a:t>NATIONALE  </a:t>
            </a:r>
            <a:r>
              <a:rPr sz="2200" spc="5" dirty="0">
                <a:solidFill>
                  <a:srgbClr val="FFF69B"/>
                </a:solidFill>
                <a:latin typeface="Century Gothic"/>
                <a:cs typeface="Century Gothic"/>
              </a:rPr>
              <a:t>CONSOMMATION</a:t>
            </a:r>
            <a:r>
              <a:rPr sz="2200" spc="-95" dirty="0">
                <a:solidFill>
                  <a:srgbClr val="FFF69B"/>
                </a:solidFill>
                <a:latin typeface="Century Gothic"/>
                <a:cs typeface="Century Gothic"/>
              </a:rPr>
              <a:t> </a:t>
            </a:r>
            <a:r>
              <a:rPr sz="2200" spc="-5" dirty="0">
                <a:solidFill>
                  <a:srgbClr val="FFF69B"/>
                </a:solidFill>
                <a:latin typeface="Century Gothic"/>
                <a:cs typeface="Century Gothic"/>
              </a:rPr>
              <a:t>ENERGÉTIQUE  DES </a:t>
            </a:r>
            <a:r>
              <a:rPr sz="2200" dirty="0">
                <a:solidFill>
                  <a:srgbClr val="FFF69B"/>
                </a:solidFill>
                <a:latin typeface="Century Gothic"/>
                <a:cs typeface="Century Gothic"/>
              </a:rPr>
              <a:t>ENTREPRISES</a:t>
            </a:r>
            <a:r>
              <a:rPr sz="2200" spc="-55" dirty="0">
                <a:solidFill>
                  <a:srgbClr val="FFF69B"/>
                </a:solidFill>
                <a:latin typeface="Century Gothic"/>
                <a:cs typeface="Century Gothic"/>
              </a:rPr>
              <a:t> </a:t>
            </a:r>
            <a:r>
              <a:rPr sz="2200" dirty="0">
                <a:solidFill>
                  <a:srgbClr val="FFF69B"/>
                </a:solidFill>
                <a:latin typeface="Century Gothic"/>
                <a:cs typeface="Century Gothic"/>
              </a:rPr>
              <a:t>:</a:t>
            </a:r>
          </a:p>
          <a:p>
            <a:pPr marL="12700">
              <a:lnSpc>
                <a:spcPts val="2145"/>
              </a:lnSpc>
            </a:pPr>
            <a:r>
              <a:rPr sz="2200" dirty="0">
                <a:solidFill>
                  <a:srgbClr val="FFFFFF"/>
                </a:solidFill>
                <a:latin typeface="Century Gothic"/>
                <a:cs typeface="Century Gothic"/>
              </a:rPr>
              <a:t>L’opportunité </a:t>
            </a:r>
            <a:r>
              <a:rPr sz="2200" spc="-10" dirty="0">
                <a:solidFill>
                  <a:srgbClr val="FFFFFF"/>
                </a:solidFill>
                <a:latin typeface="Century Gothic"/>
                <a:cs typeface="Century Gothic"/>
              </a:rPr>
              <a:t>des </a:t>
            </a:r>
            <a:r>
              <a:rPr sz="2200" dirty="0">
                <a:solidFill>
                  <a:srgbClr val="FFFFFF"/>
                </a:solidFill>
                <a:latin typeface="Century Gothic"/>
                <a:cs typeface="Century Gothic"/>
              </a:rPr>
              <a:t>énergies</a:t>
            </a:r>
            <a:r>
              <a:rPr sz="2200" spc="-90" dirty="0">
                <a:solidFill>
                  <a:srgbClr val="FFFFFF"/>
                </a:solidFill>
                <a:latin typeface="Century Gothic"/>
                <a:cs typeface="Century Gothic"/>
              </a:rPr>
              <a:t> </a:t>
            </a:r>
            <a:r>
              <a:rPr sz="2200" spc="-5" dirty="0">
                <a:solidFill>
                  <a:srgbClr val="FFFFFF"/>
                </a:solidFill>
                <a:latin typeface="Century Gothic"/>
                <a:cs typeface="Century Gothic"/>
              </a:rPr>
              <a:t>renouvelables</a:t>
            </a:r>
            <a:endParaRPr sz="2200" dirty="0">
              <a:latin typeface="Century Gothic"/>
              <a:cs typeface="Century Gothic"/>
            </a:endParaRPr>
          </a:p>
        </p:txBody>
      </p:sp>
      <p:sp>
        <p:nvSpPr>
          <p:cNvPr id="10" name="object 10"/>
          <p:cNvSpPr txBox="1"/>
          <p:nvPr/>
        </p:nvSpPr>
        <p:spPr>
          <a:xfrm>
            <a:off x="4964176" y="3901020"/>
            <a:ext cx="1527175" cy="330835"/>
          </a:xfrm>
          <a:prstGeom prst="rect">
            <a:avLst/>
          </a:prstGeom>
        </p:spPr>
        <p:txBody>
          <a:bodyPr vert="horz" wrap="square" lIns="0" tIns="12700" rIns="0" bIns="0" rtlCol="0">
            <a:spAutoFit/>
          </a:bodyPr>
          <a:lstStyle/>
          <a:p>
            <a:pPr marL="12700">
              <a:lnSpc>
                <a:spcPct val="100000"/>
              </a:lnSpc>
              <a:spcBef>
                <a:spcPts val="100"/>
              </a:spcBef>
            </a:pPr>
            <a:r>
              <a:rPr sz="2000" b="1" spc="-5" dirty="0">
                <a:solidFill>
                  <a:srgbClr val="FFFFFF"/>
                </a:solidFill>
                <a:latin typeface="Century Gothic"/>
                <a:cs typeface="Century Gothic"/>
              </a:rPr>
              <a:t>2</a:t>
            </a:r>
            <a:r>
              <a:rPr sz="2025" b="1" spc="-7" baseline="24691" dirty="0">
                <a:solidFill>
                  <a:srgbClr val="FFFFFF"/>
                </a:solidFill>
                <a:latin typeface="Century Gothic"/>
                <a:cs typeface="Century Gothic"/>
              </a:rPr>
              <a:t>ÈME</a:t>
            </a:r>
            <a:r>
              <a:rPr sz="2025" b="1" spc="127" baseline="24691" dirty="0">
                <a:solidFill>
                  <a:srgbClr val="FFFFFF"/>
                </a:solidFill>
                <a:latin typeface="Century Gothic"/>
                <a:cs typeface="Century Gothic"/>
              </a:rPr>
              <a:t> </a:t>
            </a:r>
            <a:r>
              <a:rPr sz="2000" b="1" spc="-5" dirty="0">
                <a:solidFill>
                  <a:srgbClr val="FFFFFF"/>
                </a:solidFill>
                <a:latin typeface="Century Gothic"/>
                <a:cs typeface="Century Gothic"/>
              </a:rPr>
              <a:t>ÉDITION</a:t>
            </a:r>
            <a:endParaRPr sz="2000">
              <a:latin typeface="Century Gothic"/>
              <a:cs typeface="Century Gothic"/>
            </a:endParaRPr>
          </a:p>
        </p:txBody>
      </p:sp>
      <p:sp>
        <p:nvSpPr>
          <p:cNvPr id="11" name="object 11"/>
          <p:cNvSpPr/>
          <p:nvPr/>
        </p:nvSpPr>
        <p:spPr>
          <a:xfrm>
            <a:off x="457200" y="5732779"/>
            <a:ext cx="759460" cy="965200"/>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1340485" y="6350000"/>
            <a:ext cx="6182995" cy="269240"/>
          </a:xfrm>
          <a:prstGeom prst="rect">
            <a:avLst/>
          </a:prstGeom>
        </p:spPr>
        <p:txBody>
          <a:bodyPr vert="horz" wrap="square" lIns="0" tIns="12700" rIns="0" bIns="0" rtlCol="0">
            <a:spAutoFit/>
          </a:bodyPr>
          <a:lstStyle/>
          <a:p>
            <a:pPr marL="12700">
              <a:lnSpc>
                <a:spcPct val="100000"/>
              </a:lnSpc>
              <a:spcBef>
                <a:spcPts val="100"/>
              </a:spcBef>
            </a:pPr>
            <a:r>
              <a:rPr sz="1600" b="1" spc="-5" dirty="0">
                <a:solidFill>
                  <a:srgbClr val="FFFFFF"/>
                </a:solidFill>
                <a:latin typeface="Century Gothic"/>
                <a:cs typeface="Century Gothic"/>
              </a:rPr>
              <a:t>Sous </a:t>
            </a:r>
            <a:r>
              <a:rPr sz="1600" b="1" dirty="0">
                <a:solidFill>
                  <a:srgbClr val="FFFFFF"/>
                </a:solidFill>
                <a:latin typeface="Century Gothic"/>
                <a:cs typeface="Century Gothic"/>
              </a:rPr>
              <a:t>le </a:t>
            </a:r>
            <a:r>
              <a:rPr sz="1600" b="1" spc="-5" dirty="0">
                <a:solidFill>
                  <a:srgbClr val="FFFFFF"/>
                </a:solidFill>
                <a:latin typeface="Century Gothic"/>
                <a:cs typeface="Century Gothic"/>
              </a:rPr>
              <a:t>parrainage du Ministère de l’Economie et des</a:t>
            </a:r>
            <a:r>
              <a:rPr sz="1600" b="1" spc="125" dirty="0">
                <a:solidFill>
                  <a:srgbClr val="FFFFFF"/>
                </a:solidFill>
                <a:latin typeface="Century Gothic"/>
                <a:cs typeface="Century Gothic"/>
              </a:rPr>
              <a:t> </a:t>
            </a:r>
            <a:r>
              <a:rPr sz="1600" b="1" spc="-5" dirty="0">
                <a:solidFill>
                  <a:srgbClr val="FFFFFF"/>
                </a:solidFill>
                <a:latin typeface="Century Gothic"/>
                <a:cs typeface="Century Gothic"/>
              </a:rPr>
              <a:t>Finances</a:t>
            </a:r>
            <a:endParaRPr sz="1600">
              <a:latin typeface="Century Gothic"/>
              <a:cs typeface="Century Gothic"/>
            </a:endParaRPr>
          </a:p>
        </p:txBody>
      </p:sp>
      <p:sp>
        <p:nvSpPr>
          <p:cNvPr id="13" name="object 13"/>
          <p:cNvSpPr/>
          <p:nvPr/>
        </p:nvSpPr>
        <p:spPr>
          <a:xfrm>
            <a:off x="5264029" y="1980967"/>
            <a:ext cx="25400" cy="25400"/>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pic>
        <p:nvPicPr>
          <p:cNvPr id="14" name="Picture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16660" y="682489"/>
            <a:ext cx="3010142" cy="425789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729983" y="0"/>
            <a:ext cx="5439919" cy="6851142"/>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 name="object 3"/>
          <p:cNvSpPr txBox="1"/>
          <p:nvPr/>
        </p:nvSpPr>
        <p:spPr>
          <a:xfrm>
            <a:off x="1049655" y="1692021"/>
            <a:ext cx="4497070" cy="2299970"/>
          </a:xfrm>
          <a:prstGeom prst="rect">
            <a:avLst/>
          </a:prstGeom>
        </p:spPr>
        <p:txBody>
          <a:bodyPr vert="horz" wrap="square" lIns="0" tIns="12700" rIns="0" bIns="0" rtlCol="0">
            <a:spAutoFit/>
          </a:bodyPr>
          <a:lstStyle/>
          <a:p>
            <a:pPr marR="334010" algn="ctr">
              <a:lnSpc>
                <a:spcPct val="100000"/>
              </a:lnSpc>
              <a:spcBef>
                <a:spcPts val="100"/>
              </a:spcBef>
            </a:pPr>
            <a:r>
              <a:rPr sz="1800" b="1" dirty="0">
                <a:latin typeface="Arial"/>
                <a:cs typeface="Arial"/>
              </a:rPr>
              <a:t>OFFRE</a:t>
            </a:r>
            <a:r>
              <a:rPr sz="1800" b="1" spc="-10" dirty="0">
                <a:latin typeface="Arial"/>
                <a:cs typeface="Arial"/>
              </a:rPr>
              <a:t> </a:t>
            </a:r>
            <a:r>
              <a:rPr sz="1800" b="1" spc="-35" dirty="0">
                <a:latin typeface="Arial"/>
                <a:cs typeface="Arial"/>
              </a:rPr>
              <a:t>RESTAURATION</a:t>
            </a:r>
            <a:endParaRPr sz="1800">
              <a:latin typeface="Arial"/>
              <a:cs typeface="Arial"/>
            </a:endParaRPr>
          </a:p>
          <a:p>
            <a:pPr marR="335915" algn="ctr">
              <a:lnSpc>
                <a:spcPct val="100000"/>
              </a:lnSpc>
            </a:pPr>
            <a:r>
              <a:rPr sz="1800" b="1" spc="-5" dirty="0">
                <a:latin typeface="Arial"/>
                <a:cs typeface="Arial"/>
              </a:rPr>
              <a:t>Pauses</a:t>
            </a:r>
            <a:r>
              <a:rPr sz="1800" b="1" spc="-15" dirty="0">
                <a:latin typeface="Arial"/>
                <a:cs typeface="Arial"/>
              </a:rPr>
              <a:t> </a:t>
            </a:r>
            <a:r>
              <a:rPr sz="1800" b="1" spc="-5" dirty="0">
                <a:latin typeface="Arial"/>
                <a:cs typeface="Arial"/>
              </a:rPr>
              <a:t>café</a:t>
            </a:r>
            <a:endParaRPr sz="1800">
              <a:latin typeface="Arial"/>
              <a:cs typeface="Arial"/>
            </a:endParaRPr>
          </a:p>
          <a:p>
            <a:pPr marR="332105" algn="ctr">
              <a:lnSpc>
                <a:spcPct val="100000"/>
              </a:lnSpc>
            </a:pPr>
            <a:r>
              <a:rPr sz="1800" b="1" dirty="0">
                <a:latin typeface="Arial"/>
                <a:cs typeface="Arial"/>
              </a:rPr>
              <a:t>1 </a:t>
            </a:r>
            <a:r>
              <a:rPr sz="1800" b="1" spc="-5" dirty="0">
                <a:latin typeface="Arial"/>
                <a:cs typeface="Arial"/>
              </a:rPr>
              <a:t>500 euros</a:t>
            </a:r>
            <a:r>
              <a:rPr sz="1800" b="1" spc="-25" dirty="0">
                <a:latin typeface="Arial"/>
                <a:cs typeface="Arial"/>
              </a:rPr>
              <a:t> </a:t>
            </a:r>
            <a:r>
              <a:rPr sz="1800" b="1" spc="-5" dirty="0">
                <a:latin typeface="Arial"/>
                <a:cs typeface="Arial"/>
              </a:rPr>
              <a:t>HT</a:t>
            </a:r>
            <a:endParaRPr sz="1800">
              <a:latin typeface="Arial"/>
              <a:cs typeface="Arial"/>
            </a:endParaRPr>
          </a:p>
          <a:p>
            <a:pPr marL="185420" indent="-172720">
              <a:lnSpc>
                <a:spcPct val="100000"/>
              </a:lnSpc>
              <a:spcBef>
                <a:spcPts val="1105"/>
              </a:spcBef>
              <a:buFont typeface="Courier New"/>
              <a:buChar char="o"/>
              <a:tabLst>
                <a:tab pos="185420" algn="l"/>
              </a:tabLst>
            </a:pPr>
            <a:r>
              <a:rPr sz="1400" b="1" spc="25" dirty="0">
                <a:latin typeface="Times New Roman"/>
                <a:cs typeface="Times New Roman"/>
              </a:rPr>
              <a:t>Visibilité </a:t>
            </a:r>
            <a:r>
              <a:rPr sz="1400" b="1" spc="10" dirty="0">
                <a:latin typeface="Times New Roman"/>
                <a:cs typeface="Times New Roman"/>
              </a:rPr>
              <a:t>pendant </a:t>
            </a:r>
            <a:r>
              <a:rPr sz="1400" b="1" spc="20" dirty="0">
                <a:latin typeface="Times New Roman"/>
                <a:cs typeface="Times New Roman"/>
              </a:rPr>
              <a:t>la </a:t>
            </a:r>
            <a:r>
              <a:rPr sz="1400" b="1" spc="15" dirty="0">
                <a:latin typeface="Times New Roman"/>
                <a:cs typeface="Times New Roman"/>
              </a:rPr>
              <a:t>période </a:t>
            </a:r>
            <a:r>
              <a:rPr sz="1400" b="1" spc="10" dirty="0">
                <a:latin typeface="Times New Roman"/>
                <a:cs typeface="Times New Roman"/>
              </a:rPr>
              <a:t>des pauses</a:t>
            </a:r>
            <a:r>
              <a:rPr sz="1400" b="1" spc="-225" dirty="0">
                <a:latin typeface="Times New Roman"/>
                <a:cs typeface="Times New Roman"/>
              </a:rPr>
              <a:t> </a:t>
            </a:r>
            <a:r>
              <a:rPr sz="1400" b="1" spc="15" dirty="0">
                <a:latin typeface="Times New Roman"/>
                <a:cs typeface="Times New Roman"/>
              </a:rPr>
              <a:t>café</a:t>
            </a:r>
            <a:endParaRPr sz="1400">
              <a:latin typeface="Times New Roman"/>
              <a:cs typeface="Times New Roman"/>
            </a:endParaRPr>
          </a:p>
          <a:p>
            <a:pPr marL="184785">
              <a:lnSpc>
                <a:spcPct val="100000"/>
              </a:lnSpc>
            </a:pPr>
            <a:r>
              <a:rPr sz="1400" spc="-60" dirty="0">
                <a:latin typeface="Times New Roman"/>
                <a:cs typeface="Times New Roman"/>
              </a:rPr>
              <a:t>- </a:t>
            </a:r>
            <a:r>
              <a:rPr sz="1400" spc="15" dirty="0">
                <a:latin typeface="Times New Roman"/>
                <a:cs typeface="Times New Roman"/>
              </a:rPr>
              <a:t>Mini-chevalets </a:t>
            </a:r>
            <a:r>
              <a:rPr sz="1400" spc="-5" dirty="0">
                <a:latin typeface="Times New Roman"/>
                <a:cs typeface="Times New Roman"/>
              </a:rPr>
              <a:t>avec </a:t>
            </a:r>
            <a:r>
              <a:rPr sz="1400" spc="5" dirty="0">
                <a:latin typeface="Times New Roman"/>
                <a:cs typeface="Times New Roman"/>
              </a:rPr>
              <a:t>le </a:t>
            </a:r>
            <a:r>
              <a:rPr sz="1400" spc="20" dirty="0">
                <a:latin typeface="Times New Roman"/>
                <a:cs typeface="Times New Roman"/>
              </a:rPr>
              <a:t>logo </a:t>
            </a:r>
            <a:r>
              <a:rPr sz="1400" spc="65" dirty="0">
                <a:latin typeface="Times New Roman"/>
                <a:cs typeface="Times New Roman"/>
              </a:rPr>
              <a:t>du </a:t>
            </a:r>
            <a:r>
              <a:rPr sz="1400" spc="35" dirty="0">
                <a:latin typeface="Times New Roman"/>
                <a:cs typeface="Times New Roman"/>
              </a:rPr>
              <a:t>sponsor </a:t>
            </a:r>
            <a:r>
              <a:rPr sz="1400" spc="30" dirty="0">
                <a:latin typeface="Times New Roman"/>
                <a:cs typeface="Times New Roman"/>
              </a:rPr>
              <a:t>sur </a:t>
            </a:r>
            <a:r>
              <a:rPr sz="1400" dirty="0">
                <a:latin typeface="Times New Roman"/>
                <a:cs typeface="Times New Roman"/>
              </a:rPr>
              <a:t>les</a:t>
            </a:r>
            <a:r>
              <a:rPr sz="1400" spc="-60" dirty="0">
                <a:latin typeface="Times New Roman"/>
                <a:cs typeface="Times New Roman"/>
              </a:rPr>
              <a:t> </a:t>
            </a:r>
            <a:r>
              <a:rPr sz="1400" spc="5" dirty="0">
                <a:latin typeface="Times New Roman"/>
                <a:cs typeface="Times New Roman"/>
              </a:rPr>
              <a:t>buffets</a:t>
            </a:r>
            <a:endParaRPr sz="1400">
              <a:latin typeface="Times New Roman"/>
              <a:cs typeface="Times New Roman"/>
            </a:endParaRPr>
          </a:p>
          <a:p>
            <a:pPr marL="185420" indent="-172720">
              <a:lnSpc>
                <a:spcPct val="100000"/>
              </a:lnSpc>
              <a:spcBef>
                <a:spcPts val="960"/>
              </a:spcBef>
              <a:buFont typeface="Courier New"/>
              <a:buChar char="o"/>
              <a:tabLst>
                <a:tab pos="185420" algn="l"/>
              </a:tabLst>
            </a:pPr>
            <a:r>
              <a:rPr sz="1400" b="1" spc="40" dirty="0">
                <a:latin typeface="Times New Roman"/>
                <a:cs typeface="Times New Roman"/>
              </a:rPr>
              <a:t>Mention</a:t>
            </a:r>
            <a:r>
              <a:rPr sz="1400" b="1" spc="-40" dirty="0">
                <a:latin typeface="Times New Roman"/>
                <a:cs typeface="Times New Roman"/>
              </a:rPr>
              <a:t> </a:t>
            </a:r>
            <a:r>
              <a:rPr sz="1400" b="1" spc="-15" dirty="0">
                <a:latin typeface="Times New Roman"/>
                <a:cs typeface="Times New Roman"/>
              </a:rPr>
              <a:t>du</a:t>
            </a:r>
            <a:r>
              <a:rPr sz="1400" b="1" spc="15" dirty="0">
                <a:latin typeface="Times New Roman"/>
                <a:cs typeface="Times New Roman"/>
              </a:rPr>
              <a:t> sponsor</a:t>
            </a:r>
            <a:r>
              <a:rPr sz="1400" b="1" spc="-50" dirty="0">
                <a:latin typeface="Times New Roman"/>
                <a:cs typeface="Times New Roman"/>
              </a:rPr>
              <a:t> </a:t>
            </a:r>
            <a:r>
              <a:rPr sz="1400" b="1" spc="10" dirty="0">
                <a:latin typeface="Times New Roman"/>
                <a:cs typeface="Times New Roman"/>
              </a:rPr>
              <a:t>dans</a:t>
            </a:r>
            <a:r>
              <a:rPr sz="1400" b="1" spc="-20" dirty="0">
                <a:latin typeface="Times New Roman"/>
                <a:cs typeface="Times New Roman"/>
              </a:rPr>
              <a:t> </a:t>
            </a:r>
            <a:r>
              <a:rPr sz="1400" b="1" spc="40" dirty="0">
                <a:latin typeface="Times New Roman"/>
                <a:cs typeface="Times New Roman"/>
              </a:rPr>
              <a:t>le</a:t>
            </a:r>
            <a:r>
              <a:rPr sz="1400" b="1" spc="-5" dirty="0">
                <a:latin typeface="Times New Roman"/>
                <a:cs typeface="Times New Roman"/>
              </a:rPr>
              <a:t> </a:t>
            </a:r>
            <a:r>
              <a:rPr sz="1400" b="1" dirty="0">
                <a:latin typeface="Times New Roman"/>
                <a:cs typeface="Times New Roman"/>
              </a:rPr>
              <a:t>programme</a:t>
            </a:r>
            <a:r>
              <a:rPr sz="1400" b="1" spc="-50" dirty="0">
                <a:latin typeface="Times New Roman"/>
                <a:cs typeface="Times New Roman"/>
              </a:rPr>
              <a:t> </a:t>
            </a:r>
            <a:r>
              <a:rPr sz="1400" b="1" spc="20" dirty="0">
                <a:latin typeface="Times New Roman"/>
                <a:cs typeface="Times New Roman"/>
              </a:rPr>
              <a:t>et</a:t>
            </a:r>
            <a:r>
              <a:rPr sz="1400" b="1" spc="25" dirty="0">
                <a:latin typeface="Times New Roman"/>
                <a:cs typeface="Times New Roman"/>
              </a:rPr>
              <a:t> </a:t>
            </a:r>
            <a:r>
              <a:rPr sz="1400" b="1" spc="-15" dirty="0">
                <a:latin typeface="Times New Roman"/>
                <a:cs typeface="Times New Roman"/>
              </a:rPr>
              <a:t>sur</a:t>
            </a:r>
            <a:r>
              <a:rPr sz="1400" b="1" spc="5" dirty="0">
                <a:latin typeface="Times New Roman"/>
                <a:cs typeface="Times New Roman"/>
              </a:rPr>
              <a:t> </a:t>
            </a:r>
            <a:r>
              <a:rPr sz="1400" b="1" spc="40" dirty="0">
                <a:latin typeface="Times New Roman"/>
                <a:cs typeface="Times New Roman"/>
              </a:rPr>
              <a:t>le</a:t>
            </a:r>
            <a:r>
              <a:rPr sz="1400" b="1" spc="-50" dirty="0">
                <a:latin typeface="Times New Roman"/>
                <a:cs typeface="Times New Roman"/>
              </a:rPr>
              <a:t> </a:t>
            </a:r>
            <a:r>
              <a:rPr sz="1400" b="1" spc="30" dirty="0">
                <a:latin typeface="Times New Roman"/>
                <a:cs typeface="Times New Roman"/>
              </a:rPr>
              <a:t>site</a:t>
            </a:r>
            <a:r>
              <a:rPr sz="1400" b="1" spc="15" dirty="0">
                <a:latin typeface="Times New Roman"/>
                <a:cs typeface="Times New Roman"/>
              </a:rPr>
              <a:t> </a:t>
            </a:r>
            <a:r>
              <a:rPr sz="1400" b="1" spc="5" dirty="0">
                <a:latin typeface="Times New Roman"/>
                <a:cs typeface="Times New Roman"/>
              </a:rPr>
              <a:t>de</a:t>
            </a:r>
            <a:endParaRPr sz="1400">
              <a:latin typeface="Times New Roman"/>
              <a:cs typeface="Times New Roman"/>
            </a:endParaRPr>
          </a:p>
          <a:p>
            <a:pPr marL="184785">
              <a:lnSpc>
                <a:spcPct val="100000"/>
              </a:lnSpc>
            </a:pPr>
            <a:r>
              <a:rPr sz="1400" b="1" spc="25" dirty="0">
                <a:latin typeface="Times New Roman"/>
                <a:cs typeface="Times New Roman"/>
              </a:rPr>
              <a:t>l’événement</a:t>
            </a:r>
            <a:endParaRPr sz="1400">
              <a:latin typeface="Times New Roman"/>
              <a:cs typeface="Times New Roman"/>
            </a:endParaRPr>
          </a:p>
          <a:p>
            <a:pPr marL="185420" indent="-172720">
              <a:lnSpc>
                <a:spcPct val="100000"/>
              </a:lnSpc>
              <a:spcBef>
                <a:spcPts val="960"/>
              </a:spcBef>
              <a:buFont typeface="Courier New"/>
              <a:buChar char="o"/>
              <a:tabLst>
                <a:tab pos="185420" algn="l"/>
              </a:tabLst>
            </a:pPr>
            <a:r>
              <a:rPr sz="1400" b="1" spc="10" dirty="0">
                <a:latin typeface="Times New Roman"/>
                <a:cs typeface="Times New Roman"/>
              </a:rPr>
              <a:t>2</a:t>
            </a:r>
            <a:r>
              <a:rPr sz="1400" b="1" spc="5" dirty="0">
                <a:latin typeface="Times New Roman"/>
                <a:cs typeface="Times New Roman"/>
              </a:rPr>
              <a:t> </a:t>
            </a:r>
            <a:r>
              <a:rPr sz="1400" b="1" spc="30" dirty="0">
                <a:latin typeface="Times New Roman"/>
                <a:cs typeface="Times New Roman"/>
              </a:rPr>
              <a:t>invitations</a:t>
            </a:r>
            <a:endParaRPr sz="1400">
              <a:latin typeface="Times New Roman"/>
              <a:cs typeface="Times New Roman"/>
            </a:endParaRPr>
          </a:p>
        </p:txBody>
      </p:sp>
      <p:sp>
        <p:nvSpPr>
          <p:cNvPr id="4" name="object 4"/>
          <p:cNvSpPr txBox="1"/>
          <p:nvPr/>
        </p:nvSpPr>
        <p:spPr>
          <a:xfrm>
            <a:off x="1052512" y="4547236"/>
            <a:ext cx="5137785" cy="2082164"/>
          </a:xfrm>
          <a:prstGeom prst="rect">
            <a:avLst/>
          </a:prstGeom>
        </p:spPr>
        <p:txBody>
          <a:bodyPr vert="horz" wrap="square" lIns="0" tIns="12700" rIns="0" bIns="0" rtlCol="0">
            <a:spAutoFit/>
          </a:bodyPr>
          <a:lstStyle/>
          <a:p>
            <a:pPr marL="1078230">
              <a:lnSpc>
                <a:spcPct val="100000"/>
              </a:lnSpc>
              <a:spcBef>
                <a:spcPts val="100"/>
              </a:spcBef>
            </a:pPr>
            <a:r>
              <a:rPr sz="1800" b="1" dirty="0">
                <a:latin typeface="Arial"/>
                <a:cs typeface="Arial"/>
              </a:rPr>
              <a:t>OFFRE</a:t>
            </a:r>
            <a:r>
              <a:rPr sz="1800" b="1" spc="-5" dirty="0">
                <a:latin typeface="Arial"/>
                <a:cs typeface="Arial"/>
              </a:rPr>
              <a:t> GOODIES</a:t>
            </a:r>
            <a:endParaRPr sz="1800" dirty="0">
              <a:latin typeface="Arial"/>
              <a:cs typeface="Arial"/>
            </a:endParaRPr>
          </a:p>
          <a:p>
            <a:pPr marL="1563370">
              <a:lnSpc>
                <a:spcPct val="100000"/>
              </a:lnSpc>
            </a:pPr>
            <a:r>
              <a:rPr sz="1800" b="1" spc="-40" dirty="0">
                <a:latin typeface="Arial"/>
                <a:cs typeface="Arial"/>
              </a:rPr>
              <a:t>Tote</a:t>
            </a:r>
            <a:r>
              <a:rPr sz="1800" b="1" spc="10" dirty="0">
                <a:latin typeface="Arial"/>
                <a:cs typeface="Arial"/>
              </a:rPr>
              <a:t> </a:t>
            </a:r>
            <a:r>
              <a:rPr sz="1800" b="1" dirty="0">
                <a:latin typeface="Arial"/>
                <a:cs typeface="Arial"/>
              </a:rPr>
              <a:t>bag</a:t>
            </a:r>
            <a:endParaRPr sz="1800" dirty="0">
              <a:latin typeface="Arial"/>
              <a:cs typeface="Arial"/>
            </a:endParaRPr>
          </a:p>
          <a:p>
            <a:pPr marL="1250950">
              <a:lnSpc>
                <a:spcPct val="100000"/>
              </a:lnSpc>
            </a:pPr>
            <a:r>
              <a:rPr sz="1800" b="1" dirty="0">
                <a:latin typeface="Arial"/>
                <a:cs typeface="Arial"/>
              </a:rPr>
              <a:t>4 </a:t>
            </a:r>
            <a:r>
              <a:rPr sz="1800" b="1" spc="-5" dirty="0">
                <a:latin typeface="Arial"/>
                <a:cs typeface="Arial"/>
              </a:rPr>
              <a:t>500 euros</a:t>
            </a:r>
            <a:r>
              <a:rPr sz="1800" b="1" spc="-10" dirty="0">
                <a:latin typeface="Arial"/>
                <a:cs typeface="Arial"/>
              </a:rPr>
              <a:t> </a:t>
            </a:r>
            <a:r>
              <a:rPr sz="1800" b="1" spc="-5" dirty="0">
                <a:latin typeface="Arial"/>
                <a:cs typeface="Arial"/>
              </a:rPr>
              <a:t>HT</a:t>
            </a:r>
            <a:endParaRPr sz="1800" dirty="0">
              <a:latin typeface="Arial"/>
              <a:cs typeface="Arial"/>
            </a:endParaRPr>
          </a:p>
          <a:p>
            <a:pPr marL="185420" marR="5080" indent="-172720">
              <a:lnSpc>
                <a:spcPct val="100000"/>
              </a:lnSpc>
              <a:spcBef>
                <a:spcPts val="1045"/>
              </a:spcBef>
              <a:buFont typeface="Courier New"/>
              <a:buChar char="o"/>
              <a:tabLst>
                <a:tab pos="185420" algn="l"/>
              </a:tabLst>
            </a:pPr>
            <a:r>
              <a:rPr sz="1400" b="1" spc="10" dirty="0">
                <a:latin typeface="Times New Roman"/>
                <a:cs typeface="Times New Roman"/>
              </a:rPr>
              <a:t>Impression </a:t>
            </a:r>
            <a:r>
              <a:rPr sz="1400" b="1" spc="-25" dirty="0">
                <a:latin typeface="Times New Roman"/>
                <a:cs typeface="Times New Roman"/>
              </a:rPr>
              <a:t>du </a:t>
            </a:r>
            <a:r>
              <a:rPr sz="1400" b="1" spc="45" dirty="0">
                <a:latin typeface="Times New Roman"/>
                <a:cs typeface="Times New Roman"/>
              </a:rPr>
              <a:t>logo </a:t>
            </a:r>
            <a:r>
              <a:rPr sz="1400" b="1" spc="-15" dirty="0">
                <a:latin typeface="Times New Roman"/>
                <a:cs typeface="Times New Roman"/>
              </a:rPr>
              <a:t>du </a:t>
            </a:r>
            <a:r>
              <a:rPr sz="1400" b="1" spc="15" dirty="0">
                <a:latin typeface="Times New Roman"/>
                <a:cs typeface="Times New Roman"/>
              </a:rPr>
              <a:t>sponsor </a:t>
            </a:r>
            <a:r>
              <a:rPr sz="1400" b="1" spc="-15" dirty="0">
                <a:latin typeface="Times New Roman"/>
                <a:cs typeface="Times New Roman"/>
              </a:rPr>
              <a:t>sur </a:t>
            </a:r>
            <a:r>
              <a:rPr sz="1400" b="1" spc="10" dirty="0">
                <a:latin typeface="Times New Roman"/>
                <a:cs typeface="Times New Roman"/>
              </a:rPr>
              <a:t>des </a:t>
            </a:r>
            <a:r>
              <a:rPr sz="1400" b="1" spc="5" dirty="0">
                <a:latin typeface="Times New Roman"/>
                <a:cs typeface="Times New Roman"/>
              </a:rPr>
              <a:t>sacs </a:t>
            </a:r>
            <a:r>
              <a:rPr sz="1400" b="1" spc="15" dirty="0">
                <a:latin typeface="Times New Roman"/>
                <a:cs typeface="Times New Roman"/>
              </a:rPr>
              <a:t>réutilisables en</a:t>
            </a:r>
            <a:r>
              <a:rPr sz="1400" b="1" spc="-130" dirty="0">
                <a:latin typeface="Times New Roman"/>
                <a:cs typeface="Times New Roman"/>
              </a:rPr>
              <a:t> </a:t>
            </a:r>
            <a:r>
              <a:rPr sz="1400" b="1" spc="20" dirty="0">
                <a:latin typeface="Times New Roman"/>
                <a:cs typeface="Times New Roman"/>
              </a:rPr>
              <a:t>tissu  </a:t>
            </a:r>
            <a:r>
              <a:rPr sz="1400" b="1" spc="5" dirty="0">
                <a:latin typeface="Times New Roman"/>
                <a:cs typeface="Times New Roman"/>
              </a:rPr>
              <a:t>recyclé </a:t>
            </a:r>
            <a:r>
              <a:rPr sz="1400" spc="10" dirty="0">
                <a:latin typeface="Times New Roman"/>
                <a:cs typeface="Times New Roman"/>
              </a:rPr>
              <a:t>(sac </a:t>
            </a:r>
            <a:r>
              <a:rPr sz="1400" spc="25" dirty="0">
                <a:latin typeface="Times New Roman"/>
                <a:cs typeface="Times New Roman"/>
              </a:rPr>
              <a:t>disponible </a:t>
            </a:r>
            <a:r>
              <a:rPr sz="1400" spc="60" dirty="0">
                <a:latin typeface="Times New Roman"/>
                <a:cs typeface="Times New Roman"/>
              </a:rPr>
              <a:t>à </a:t>
            </a:r>
            <a:r>
              <a:rPr sz="1400" spc="5" dirty="0">
                <a:latin typeface="Times New Roman"/>
                <a:cs typeface="Times New Roman"/>
              </a:rPr>
              <a:t>l’accueil </a:t>
            </a:r>
            <a:r>
              <a:rPr sz="1400" spc="25" dirty="0">
                <a:latin typeface="Times New Roman"/>
                <a:cs typeface="Times New Roman"/>
              </a:rPr>
              <a:t>et </a:t>
            </a:r>
            <a:r>
              <a:rPr sz="1400" spc="35" dirty="0">
                <a:latin typeface="Times New Roman"/>
                <a:cs typeface="Times New Roman"/>
              </a:rPr>
              <a:t>proche de </a:t>
            </a:r>
            <a:r>
              <a:rPr sz="1400" spc="25" dirty="0">
                <a:latin typeface="Times New Roman"/>
                <a:cs typeface="Times New Roman"/>
              </a:rPr>
              <a:t>la</a:t>
            </a:r>
            <a:r>
              <a:rPr sz="1400" spc="-185" dirty="0">
                <a:latin typeface="Times New Roman"/>
                <a:cs typeface="Times New Roman"/>
              </a:rPr>
              <a:t> </a:t>
            </a:r>
            <a:r>
              <a:rPr sz="1400" spc="40" dirty="0">
                <a:latin typeface="Times New Roman"/>
                <a:cs typeface="Times New Roman"/>
              </a:rPr>
              <a:t>documentation)</a:t>
            </a:r>
            <a:endParaRPr sz="1400" dirty="0">
              <a:latin typeface="Times New Roman"/>
              <a:cs typeface="Times New Roman"/>
            </a:endParaRPr>
          </a:p>
          <a:p>
            <a:pPr marL="185420" indent="-172720">
              <a:lnSpc>
                <a:spcPct val="100000"/>
              </a:lnSpc>
              <a:spcBef>
                <a:spcPts val="960"/>
              </a:spcBef>
              <a:buFont typeface="Courier New"/>
              <a:buChar char="o"/>
              <a:tabLst>
                <a:tab pos="185420" algn="l"/>
              </a:tabLst>
            </a:pPr>
            <a:r>
              <a:rPr sz="1400" b="1" spc="10" dirty="0">
                <a:latin typeface="Times New Roman"/>
                <a:cs typeface="Times New Roman"/>
              </a:rPr>
              <a:t>Présence </a:t>
            </a:r>
            <a:r>
              <a:rPr sz="1400" b="1" spc="-10" dirty="0">
                <a:latin typeface="Times New Roman"/>
                <a:cs typeface="Times New Roman"/>
              </a:rPr>
              <a:t>sur </a:t>
            </a:r>
            <a:r>
              <a:rPr sz="1400" b="1" spc="30" dirty="0">
                <a:latin typeface="Times New Roman"/>
                <a:cs typeface="Times New Roman"/>
              </a:rPr>
              <a:t>site </a:t>
            </a:r>
            <a:r>
              <a:rPr sz="1400" b="1" spc="5" dirty="0">
                <a:latin typeface="Times New Roman"/>
                <a:cs typeface="Times New Roman"/>
              </a:rPr>
              <a:t>de </a:t>
            </a:r>
            <a:r>
              <a:rPr sz="1400" b="1" spc="20" dirty="0">
                <a:latin typeface="Times New Roman"/>
                <a:cs typeface="Times New Roman"/>
              </a:rPr>
              <a:t>votre</a:t>
            </a:r>
            <a:r>
              <a:rPr sz="1400" b="1" spc="-110" dirty="0">
                <a:latin typeface="Times New Roman"/>
                <a:cs typeface="Times New Roman"/>
              </a:rPr>
              <a:t> </a:t>
            </a:r>
            <a:r>
              <a:rPr sz="1400" b="1" spc="20" dirty="0">
                <a:latin typeface="Times New Roman"/>
                <a:cs typeface="Times New Roman"/>
              </a:rPr>
              <a:t>documentation</a:t>
            </a:r>
            <a:endParaRPr sz="1400" dirty="0">
              <a:latin typeface="Times New Roman"/>
              <a:cs typeface="Times New Roman"/>
            </a:endParaRPr>
          </a:p>
          <a:p>
            <a:pPr marL="185420" indent="-172720">
              <a:lnSpc>
                <a:spcPct val="100000"/>
              </a:lnSpc>
              <a:spcBef>
                <a:spcPts val="985"/>
              </a:spcBef>
              <a:buFont typeface="Courier New"/>
              <a:buChar char="o"/>
              <a:tabLst>
                <a:tab pos="185420" algn="l"/>
              </a:tabLst>
            </a:pPr>
            <a:r>
              <a:rPr sz="1400" b="1" spc="10" dirty="0">
                <a:latin typeface="Times New Roman"/>
                <a:cs typeface="Times New Roman"/>
              </a:rPr>
              <a:t>2 </a:t>
            </a:r>
            <a:r>
              <a:rPr sz="1400" b="1" spc="30" dirty="0">
                <a:latin typeface="Times New Roman"/>
                <a:cs typeface="Times New Roman"/>
              </a:rPr>
              <a:t>invitations</a:t>
            </a:r>
            <a:endParaRPr sz="1400" dirty="0">
              <a:latin typeface="Times New Roman"/>
              <a:cs typeface="Times New Roman"/>
            </a:endParaRPr>
          </a:p>
        </p:txBody>
      </p:sp>
      <p:sp>
        <p:nvSpPr>
          <p:cNvPr id="5" name="object 5"/>
          <p:cNvSpPr txBox="1">
            <a:spLocks noGrp="1"/>
          </p:cNvSpPr>
          <p:nvPr>
            <p:ph type="title"/>
          </p:nvPr>
        </p:nvSpPr>
        <p:spPr>
          <a:xfrm>
            <a:off x="863600" y="214312"/>
            <a:ext cx="4824095" cy="452755"/>
          </a:xfrm>
          <a:prstGeom prst="rect">
            <a:avLst/>
          </a:prstGeom>
        </p:spPr>
        <p:txBody>
          <a:bodyPr vert="horz" wrap="square" lIns="0" tIns="12700" rIns="0" bIns="0" rtlCol="0">
            <a:spAutoFit/>
          </a:bodyPr>
          <a:lstStyle/>
          <a:p>
            <a:pPr marL="12700">
              <a:lnSpc>
                <a:spcPct val="100000"/>
              </a:lnSpc>
              <a:spcBef>
                <a:spcPts val="100"/>
              </a:spcBef>
            </a:pPr>
            <a:r>
              <a:rPr sz="2800" b="1" spc="-5" dirty="0">
                <a:solidFill>
                  <a:srgbClr val="000000"/>
                </a:solidFill>
                <a:latin typeface="Arial"/>
                <a:cs typeface="Arial"/>
              </a:rPr>
              <a:t>NOS </a:t>
            </a:r>
            <a:r>
              <a:rPr sz="2800" b="1" dirty="0">
                <a:solidFill>
                  <a:srgbClr val="000000"/>
                </a:solidFill>
                <a:latin typeface="Arial"/>
                <a:cs typeface="Arial"/>
              </a:rPr>
              <a:t>OFFRES</a:t>
            </a:r>
            <a:r>
              <a:rPr sz="2800" b="1" spc="-100" dirty="0">
                <a:solidFill>
                  <a:srgbClr val="000000"/>
                </a:solidFill>
                <a:latin typeface="Arial"/>
                <a:cs typeface="Arial"/>
              </a:rPr>
              <a:t> </a:t>
            </a:r>
            <a:r>
              <a:rPr sz="2800" b="1" spc="-5" dirty="0">
                <a:solidFill>
                  <a:srgbClr val="000000"/>
                </a:solidFill>
                <a:latin typeface="Arial"/>
                <a:cs typeface="Arial"/>
              </a:rPr>
              <a:t>SUR-MESURE</a:t>
            </a:r>
            <a:endParaRPr sz="2800">
              <a:latin typeface="Arial"/>
              <a:cs typeface="Arial"/>
            </a:endParaRPr>
          </a:p>
        </p:txBody>
      </p:sp>
      <p:sp>
        <p:nvSpPr>
          <p:cNvPr id="6" name="object 6"/>
          <p:cNvSpPr txBox="1"/>
          <p:nvPr/>
        </p:nvSpPr>
        <p:spPr>
          <a:xfrm>
            <a:off x="2187320" y="829690"/>
            <a:ext cx="2172970" cy="299720"/>
          </a:xfrm>
          <a:prstGeom prst="rect">
            <a:avLst/>
          </a:prstGeom>
        </p:spPr>
        <p:txBody>
          <a:bodyPr vert="horz" wrap="square" lIns="0" tIns="12700" rIns="0" bIns="0" rtlCol="0">
            <a:spAutoFit/>
          </a:bodyPr>
          <a:lstStyle/>
          <a:p>
            <a:pPr marL="12700">
              <a:lnSpc>
                <a:spcPct val="100000"/>
              </a:lnSpc>
              <a:spcBef>
                <a:spcPts val="100"/>
              </a:spcBef>
            </a:pPr>
            <a:r>
              <a:rPr sz="1800" b="1" dirty="0">
                <a:latin typeface="Arial"/>
                <a:cs typeface="Arial"/>
              </a:rPr>
              <a:t>Limité à 2</a:t>
            </a:r>
            <a:r>
              <a:rPr sz="1800" b="1" spc="-105" dirty="0">
                <a:latin typeface="Arial"/>
                <a:cs typeface="Arial"/>
              </a:rPr>
              <a:t> </a:t>
            </a:r>
            <a:r>
              <a:rPr sz="1800" b="1" spc="-5" dirty="0">
                <a:latin typeface="Arial"/>
                <a:cs typeface="Arial"/>
              </a:rPr>
              <a:t>sponsors</a:t>
            </a:r>
            <a:endParaRPr sz="1800">
              <a:latin typeface="Arial"/>
              <a:cs typeface="Arial"/>
            </a:endParaRPr>
          </a:p>
        </p:txBody>
      </p:sp>
      <p:sp>
        <p:nvSpPr>
          <p:cNvPr id="7" name="object 7"/>
          <p:cNvSpPr/>
          <p:nvPr/>
        </p:nvSpPr>
        <p:spPr>
          <a:xfrm>
            <a:off x="684530" y="1314450"/>
            <a:ext cx="5247005" cy="12065"/>
          </a:xfrm>
          <a:custGeom>
            <a:avLst/>
            <a:gdLst/>
            <a:ahLst/>
            <a:cxnLst/>
            <a:rect l="l" t="t" r="r" b="b"/>
            <a:pathLst>
              <a:path w="5247005" h="12065">
                <a:moveTo>
                  <a:pt x="5246878" y="0"/>
                </a:moveTo>
                <a:lnTo>
                  <a:pt x="0" y="11557"/>
                </a:lnTo>
              </a:path>
            </a:pathLst>
          </a:custGeom>
          <a:ln w="63499">
            <a:solidFill>
              <a:srgbClr val="4EC0DB"/>
            </a:solidFill>
          </a:ln>
        </p:spPr>
        <p:txBody>
          <a:bodyPr wrap="square" lIns="0" tIns="0" rIns="0" bIns="0" rtlCol="0"/>
          <a:lstStyle/>
          <a:p>
            <a:endParaRPr/>
          </a:p>
        </p:txBody>
      </p:sp>
      <p:sp>
        <p:nvSpPr>
          <p:cNvPr id="8" name="object 8"/>
          <p:cNvSpPr/>
          <p:nvPr/>
        </p:nvSpPr>
        <p:spPr>
          <a:xfrm>
            <a:off x="0" y="4343400"/>
            <a:ext cx="6757034" cy="0"/>
          </a:xfrm>
          <a:custGeom>
            <a:avLst/>
            <a:gdLst/>
            <a:ahLst/>
            <a:cxnLst/>
            <a:rect l="l" t="t" r="r" b="b"/>
            <a:pathLst>
              <a:path w="6757034">
                <a:moveTo>
                  <a:pt x="0" y="0"/>
                </a:moveTo>
                <a:lnTo>
                  <a:pt x="6756526" y="0"/>
                </a:lnTo>
              </a:path>
            </a:pathLst>
          </a:custGeom>
          <a:ln w="71120">
            <a:solidFill>
              <a:srgbClr val="4EC0DB"/>
            </a:solidFill>
          </a:ln>
        </p:spPr>
        <p:txBody>
          <a:bodyPr wrap="square" lIns="0" tIns="0" rIns="0" bIns="0" rtlCol="0"/>
          <a:lstStyle/>
          <a:p>
            <a:endParaRPr/>
          </a:p>
        </p:txBody>
      </p:sp>
      <p:sp>
        <p:nvSpPr>
          <p:cNvPr id="9" name="object 9"/>
          <p:cNvSpPr/>
          <p:nvPr/>
        </p:nvSpPr>
        <p:spPr>
          <a:xfrm>
            <a:off x="10687050" y="0"/>
            <a:ext cx="66675" cy="307340"/>
          </a:xfrm>
          <a:custGeom>
            <a:avLst/>
            <a:gdLst/>
            <a:ahLst/>
            <a:cxnLst/>
            <a:rect l="l" t="t" r="r" b="b"/>
            <a:pathLst>
              <a:path w="66675" h="307340">
                <a:moveTo>
                  <a:pt x="0" y="307340"/>
                </a:moveTo>
                <a:lnTo>
                  <a:pt x="1349" y="262398"/>
                </a:lnTo>
                <a:lnTo>
                  <a:pt x="5351" y="218089"/>
                </a:lnTo>
                <a:lnTo>
                  <a:pt x="11936" y="174476"/>
                </a:lnTo>
                <a:lnTo>
                  <a:pt x="21034" y="131622"/>
                </a:lnTo>
                <a:lnTo>
                  <a:pt x="32576" y="89587"/>
                </a:lnTo>
                <a:lnTo>
                  <a:pt x="46492" y="48436"/>
                </a:lnTo>
                <a:lnTo>
                  <a:pt x="62712" y="8231"/>
                </a:lnTo>
                <a:lnTo>
                  <a:pt x="66588" y="0"/>
                </a:lnTo>
              </a:path>
            </a:pathLst>
          </a:custGeom>
          <a:ln w="12699">
            <a:solidFill>
              <a:srgbClr val="4EC0DB"/>
            </a:solidFill>
          </a:ln>
        </p:spPr>
        <p:txBody>
          <a:bodyPr wrap="square" lIns="0" tIns="0" rIns="0" bIns="0" rtlCol="0"/>
          <a:lstStyle/>
          <a:p>
            <a:endParaRPr/>
          </a:p>
        </p:txBody>
      </p:sp>
      <p:sp>
        <p:nvSpPr>
          <p:cNvPr id="10" name="object 10"/>
          <p:cNvSpPr/>
          <p:nvPr/>
        </p:nvSpPr>
        <p:spPr>
          <a:xfrm>
            <a:off x="10687050" y="307340"/>
            <a:ext cx="1504950" cy="819150"/>
          </a:xfrm>
          <a:custGeom>
            <a:avLst/>
            <a:gdLst/>
            <a:ahLst/>
            <a:cxnLst/>
            <a:rect l="l" t="t" r="r" b="b"/>
            <a:pathLst>
              <a:path w="1504950" h="819150">
                <a:moveTo>
                  <a:pt x="1504949" y="621849"/>
                </a:moveTo>
                <a:lnTo>
                  <a:pt x="1450370" y="661092"/>
                </a:lnTo>
                <a:lnTo>
                  <a:pt x="1411920" y="685078"/>
                </a:lnTo>
                <a:lnTo>
                  <a:pt x="1372070" y="707305"/>
                </a:lnTo>
                <a:lnTo>
                  <a:pt x="1330889" y="727712"/>
                </a:lnTo>
                <a:lnTo>
                  <a:pt x="1288447" y="746236"/>
                </a:lnTo>
                <a:lnTo>
                  <a:pt x="1244814" y="762815"/>
                </a:lnTo>
                <a:lnTo>
                  <a:pt x="1200058" y="777386"/>
                </a:lnTo>
                <a:lnTo>
                  <a:pt x="1154250" y="789887"/>
                </a:lnTo>
                <a:lnTo>
                  <a:pt x="1107459" y="800255"/>
                </a:lnTo>
                <a:lnTo>
                  <a:pt x="1059755" y="808427"/>
                </a:lnTo>
                <a:lnTo>
                  <a:pt x="1011208" y="814342"/>
                </a:lnTo>
                <a:lnTo>
                  <a:pt x="961886" y="817937"/>
                </a:lnTo>
                <a:lnTo>
                  <a:pt x="911859" y="819149"/>
                </a:lnTo>
                <a:lnTo>
                  <a:pt x="861833" y="817937"/>
                </a:lnTo>
                <a:lnTo>
                  <a:pt x="812511" y="814342"/>
                </a:lnTo>
                <a:lnTo>
                  <a:pt x="763964" y="808427"/>
                </a:lnTo>
                <a:lnTo>
                  <a:pt x="716260" y="800255"/>
                </a:lnTo>
                <a:lnTo>
                  <a:pt x="669469" y="789887"/>
                </a:lnTo>
                <a:lnTo>
                  <a:pt x="623661" y="777386"/>
                </a:lnTo>
                <a:lnTo>
                  <a:pt x="578905" y="762815"/>
                </a:lnTo>
                <a:lnTo>
                  <a:pt x="535272" y="746236"/>
                </a:lnTo>
                <a:lnTo>
                  <a:pt x="492830" y="727712"/>
                </a:lnTo>
                <a:lnTo>
                  <a:pt x="451649" y="707305"/>
                </a:lnTo>
                <a:lnTo>
                  <a:pt x="411799" y="685078"/>
                </a:lnTo>
                <a:lnTo>
                  <a:pt x="373349" y="661092"/>
                </a:lnTo>
                <a:lnTo>
                  <a:pt x="336369" y="635412"/>
                </a:lnTo>
                <a:lnTo>
                  <a:pt x="300928" y="608099"/>
                </a:lnTo>
                <a:lnTo>
                  <a:pt x="267096" y="579215"/>
                </a:lnTo>
                <a:lnTo>
                  <a:pt x="234943" y="548823"/>
                </a:lnTo>
                <a:lnTo>
                  <a:pt x="204538" y="516986"/>
                </a:lnTo>
                <a:lnTo>
                  <a:pt x="175950" y="483766"/>
                </a:lnTo>
                <a:lnTo>
                  <a:pt x="149250" y="449225"/>
                </a:lnTo>
                <a:lnTo>
                  <a:pt x="124507" y="413427"/>
                </a:lnTo>
                <a:lnTo>
                  <a:pt x="101789" y="376433"/>
                </a:lnTo>
                <a:lnTo>
                  <a:pt x="81168" y="338306"/>
                </a:lnTo>
                <a:lnTo>
                  <a:pt x="62712" y="299108"/>
                </a:lnTo>
                <a:lnTo>
                  <a:pt x="46492" y="258903"/>
                </a:lnTo>
                <a:lnTo>
                  <a:pt x="32576" y="217752"/>
                </a:lnTo>
                <a:lnTo>
                  <a:pt x="21034" y="175717"/>
                </a:lnTo>
                <a:lnTo>
                  <a:pt x="11936" y="132863"/>
                </a:lnTo>
                <a:lnTo>
                  <a:pt x="5351" y="89250"/>
                </a:lnTo>
                <a:lnTo>
                  <a:pt x="1349" y="44941"/>
                </a:lnTo>
                <a:lnTo>
                  <a:pt x="0" y="0"/>
                </a:lnTo>
              </a:path>
            </a:pathLst>
          </a:custGeom>
          <a:ln w="12699">
            <a:solidFill>
              <a:srgbClr val="4EC0DB"/>
            </a:solidFill>
          </a:ln>
        </p:spPr>
        <p:txBody>
          <a:bodyPr wrap="square" lIns="0" tIns="0" rIns="0" bIns="0" rtlCol="0"/>
          <a:lstStyle/>
          <a:p>
            <a:endParaRPr/>
          </a:p>
        </p:txBody>
      </p:sp>
      <p:sp>
        <p:nvSpPr>
          <p:cNvPr id="11" name="object 11"/>
          <p:cNvSpPr/>
          <p:nvPr/>
        </p:nvSpPr>
        <p:spPr>
          <a:xfrm>
            <a:off x="10867390" y="0"/>
            <a:ext cx="158115" cy="461009"/>
          </a:xfrm>
          <a:custGeom>
            <a:avLst/>
            <a:gdLst/>
            <a:ahLst/>
            <a:cxnLst/>
            <a:rect l="l" t="t" r="r" b="b"/>
            <a:pathLst>
              <a:path w="158115" h="461009">
                <a:moveTo>
                  <a:pt x="0" y="461010"/>
                </a:moveTo>
                <a:lnTo>
                  <a:pt x="1349" y="415992"/>
                </a:lnTo>
                <a:lnTo>
                  <a:pt x="5351" y="371610"/>
                </a:lnTo>
                <a:lnTo>
                  <a:pt x="11936" y="327926"/>
                </a:lnTo>
                <a:lnTo>
                  <a:pt x="21034" y="285001"/>
                </a:lnTo>
                <a:lnTo>
                  <a:pt x="32576" y="242899"/>
                </a:lnTo>
                <a:lnTo>
                  <a:pt x="46492" y="201682"/>
                </a:lnTo>
                <a:lnTo>
                  <a:pt x="62712" y="161412"/>
                </a:lnTo>
                <a:lnTo>
                  <a:pt x="81168" y="122153"/>
                </a:lnTo>
                <a:lnTo>
                  <a:pt x="101789" y="83966"/>
                </a:lnTo>
                <a:lnTo>
                  <a:pt x="124507" y="46914"/>
                </a:lnTo>
                <a:lnTo>
                  <a:pt x="149250" y="11060"/>
                </a:lnTo>
                <a:lnTo>
                  <a:pt x="157787" y="0"/>
                </a:lnTo>
              </a:path>
            </a:pathLst>
          </a:custGeom>
          <a:ln w="12700">
            <a:solidFill>
              <a:srgbClr val="4EC0DB"/>
            </a:solidFill>
          </a:ln>
        </p:spPr>
        <p:txBody>
          <a:bodyPr wrap="square" lIns="0" tIns="0" rIns="0" bIns="0" rtlCol="0"/>
          <a:lstStyle/>
          <a:p>
            <a:endParaRPr/>
          </a:p>
        </p:txBody>
      </p:sp>
      <p:sp>
        <p:nvSpPr>
          <p:cNvPr id="12" name="object 12"/>
          <p:cNvSpPr/>
          <p:nvPr/>
        </p:nvSpPr>
        <p:spPr>
          <a:xfrm>
            <a:off x="10867390" y="461009"/>
            <a:ext cx="1324610" cy="820419"/>
          </a:xfrm>
          <a:custGeom>
            <a:avLst/>
            <a:gdLst/>
            <a:ahLst/>
            <a:cxnLst/>
            <a:rect l="l" t="t" r="r" b="b"/>
            <a:pathLst>
              <a:path w="1324609" h="820419">
                <a:moveTo>
                  <a:pt x="1324609" y="731596"/>
                </a:moveTo>
                <a:lnTo>
                  <a:pt x="1288447" y="747402"/>
                </a:lnTo>
                <a:lnTo>
                  <a:pt x="1244814" y="764005"/>
                </a:lnTo>
                <a:lnTo>
                  <a:pt x="1200058" y="778597"/>
                </a:lnTo>
                <a:lnTo>
                  <a:pt x="1154250" y="791115"/>
                </a:lnTo>
                <a:lnTo>
                  <a:pt x="1107459" y="801498"/>
                </a:lnTo>
                <a:lnTo>
                  <a:pt x="1059755" y="809682"/>
                </a:lnTo>
                <a:lnTo>
                  <a:pt x="1011208" y="815606"/>
                </a:lnTo>
                <a:lnTo>
                  <a:pt x="961886" y="819206"/>
                </a:lnTo>
                <a:lnTo>
                  <a:pt x="911859" y="820419"/>
                </a:lnTo>
                <a:lnTo>
                  <a:pt x="861833" y="819206"/>
                </a:lnTo>
                <a:lnTo>
                  <a:pt x="812511" y="815606"/>
                </a:lnTo>
                <a:lnTo>
                  <a:pt x="763964" y="809682"/>
                </a:lnTo>
                <a:lnTo>
                  <a:pt x="716260" y="801498"/>
                </a:lnTo>
                <a:lnTo>
                  <a:pt x="669469" y="791115"/>
                </a:lnTo>
                <a:lnTo>
                  <a:pt x="623661" y="778597"/>
                </a:lnTo>
                <a:lnTo>
                  <a:pt x="578905" y="764005"/>
                </a:lnTo>
                <a:lnTo>
                  <a:pt x="535272" y="747402"/>
                </a:lnTo>
                <a:lnTo>
                  <a:pt x="492830" y="728851"/>
                </a:lnTo>
                <a:lnTo>
                  <a:pt x="451649" y="708415"/>
                </a:lnTo>
                <a:lnTo>
                  <a:pt x="411799" y="686155"/>
                </a:lnTo>
                <a:lnTo>
                  <a:pt x="373349" y="662135"/>
                </a:lnTo>
                <a:lnTo>
                  <a:pt x="336369" y="636416"/>
                </a:lnTo>
                <a:lnTo>
                  <a:pt x="300928" y="609062"/>
                </a:lnTo>
                <a:lnTo>
                  <a:pt x="267096" y="580136"/>
                </a:lnTo>
                <a:lnTo>
                  <a:pt x="234943" y="549698"/>
                </a:lnTo>
                <a:lnTo>
                  <a:pt x="204538" y="517813"/>
                </a:lnTo>
                <a:lnTo>
                  <a:pt x="175950" y="484542"/>
                </a:lnTo>
                <a:lnTo>
                  <a:pt x="149250" y="449949"/>
                </a:lnTo>
                <a:lnTo>
                  <a:pt x="124507" y="414095"/>
                </a:lnTo>
                <a:lnTo>
                  <a:pt x="101789" y="377043"/>
                </a:lnTo>
                <a:lnTo>
                  <a:pt x="81168" y="338856"/>
                </a:lnTo>
                <a:lnTo>
                  <a:pt x="62712" y="299597"/>
                </a:lnTo>
                <a:lnTo>
                  <a:pt x="46492" y="259327"/>
                </a:lnTo>
                <a:lnTo>
                  <a:pt x="32576" y="218110"/>
                </a:lnTo>
                <a:lnTo>
                  <a:pt x="21034" y="176008"/>
                </a:lnTo>
                <a:lnTo>
                  <a:pt x="11936" y="133083"/>
                </a:lnTo>
                <a:lnTo>
                  <a:pt x="5351" y="89399"/>
                </a:lnTo>
                <a:lnTo>
                  <a:pt x="1349" y="45017"/>
                </a:lnTo>
                <a:lnTo>
                  <a:pt x="0" y="0"/>
                </a:lnTo>
              </a:path>
            </a:pathLst>
          </a:custGeom>
          <a:ln w="12700">
            <a:solidFill>
              <a:srgbClr val="4EC0DB"/>
            </a:solidFill>
          </a:ln>
        </p:spPr>
        <p:txBody>
          <a:bodyPr wrap="square" lIns="0" tIns="0" rIns="0" bIns="0" rtlCol="0"/>
          <a:lstStyle/>
          <a:p>
            <a:endParaRPr/>
          </a:p>
        </p:txBody>
      </p:sp>
      <p:sp>
        <p:nvSpPr>
          <p:cNvPr id="13" name="object 13"/>
          <p:cNvSpPr/>
          <p:nvPr/>
        </p:nvSpPr>
        <p:spPr>
          <a:xfrm>
            <a:off x="210820" y="1689100"/>
            <a:ext cx="817880" cy="60452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4" name="object 14"/>
          <p:cNvSpPr/>
          <p:nvPr/>
        </p:nvSpPr>
        <p:spPr>
          <a:xfrm>
            <a:off x="0" y="4318000"/>
            <a:ext cx="1440180" cy="1643380"/>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5" name="object 15"/>
          <p:cNvSpPr/>
          <p:nvPr/>
        </p:nvSpPr>
        <p:spPr>
          <a:xfrm>
            <a:off x="307340" y="5308600"/>
            <a:ext cx="180340" cy="185419"/>
          </a:xfrm>
          <a:prstGeom prst="rect">
            <a:avLst/>
          </a:prstGeom>
          <a:blipFill>
            <a:blip r:embed="rId5"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6" name="object 16"/>
          <p:cNvSpPr txBox="1"/>
          <p:nvPr/>
        </p:nvSpPr>
        <p:spPr>
          <a:xfrm>
            <a:off x="311784" y="5320283"/>
            <a:ext cx="586105" cy="239395"/>
          </a:xfrm>
          <a:prstGeom prst="rect">
            <a:avLst/>
          </a:prstGeom>
        </p:spPr>
        <p:txBody>
          <a:bodyPr vert="horz" wrap="square" lIns="0" tIns="12700" rIns="0" bIns="0" rtlCol="0">
            <a:spAutoFit/>
          </a:bodyPr>
          <a:lstStyle/>
          <a:p>
            <a:pPr marL="202565" marR="5080" indent="-190500">
              <a:lnSpc>
                <a:spcPct val="100000"/>
              </a:lnSpc>
              <a:spcBef>
                <a:spcPts val="100"/>
              </a:spcBef>
            </a:pPr>
            <a:r>
              <a:rPr sz="700" spc="-100" dirty="0">
                <a:latin typeface="Arial"/>
                <a:cs typeface="Arial"/>
              </a:rPr>
              <a:t>EnR </a:t>
            </a:r>
            <a:r>
              <a:rPr sz="700" spc="-40" dirty="0">
                <a:latin typeface="Arial"/>
                <a:cs typeface="Arial"/>
              </a:rPr>
              <a:t>Entreprises  </a:t>
            </a:r>
            <a:r>
              <a:rPr sz="700" spc="-30" dirty="0">
                <a:latin typeface="Arial"/>
                <a:cs typeface="Arial"/>
              </a:rPr>
              <a:t>2019</a:t>
            </a:r>
            <a:endParaRPr sz="700">
              <a:latin typeface="Arial"/>
              <a:cs typeface="Arial"/>
            </a:endParaRPr>
          </a:p>
        </p:txBody>
      </p:sp>
      <p:sp>
        <p:nvSpPr>
          <p:cNvPr id="17" name="object 17"/>
          <p:cNvSpPr/>
          <p:nvPr/>
        </p:nvSpPr>
        <p:spPr>
          <a:xfrm>
            <a:off x="605790" y="5538470"/>
            <a:ext cx="334010" cy="269240"/>
          </a:xfrm>
          <a:custGeom>
            <a:avLst/>
            <a:gdLst/>
            <a:ahLst/>
            <a:cxnLst/>
            <a:rect l="l" t="t" r="r" b="b"/>
            <a:pathLst>
              <a:path w="334009" h="269239">
                <a:moveTo>
                  <a:pt x="0" y="269239"/>
                </a:moveTo>
                <a:lnTo>
                  <a:pt x="4371" y="225569"/>
                </a:lnTo>
                <a:lnTo>
                  <a:pt x="17028" y="184141"/>
                </a:lnTo>
                <a:lnTo>
                  <a:pt x="37281" y="145511"/>
                </a:lnTo>
                <a:lnTo>
                  <a:pt x="64444" y="110232"/>
                </a:lnTo>
                <a:lnTo>
                  <a:pt x="97829" y="78860"/>
                </a:lnTo>
                <a:lnTo>
                  <a:pt x="136748" y="51949"/>
                </a:lnTo>
                <a:lnTo>
                  <a:pt x="180513" y="30053"/>
                </a:lnTo>
                <a:lnTo>
                  <a:pt x="228437" y="13726"/>
                </a:lnTo>
                <a:lnTo>
                  <a:pt x="279832" y="3524"/>
                </a:lnTo>
                <a:lnTo>
                  <a:pt x="334009" y="0"/>
                </a:lnTo>
              </a:path>
            </a:pathLst>
          </a:custGeom>
          <a:ln w="7620">
            <a:solidFill>
              <a:srgbClr val="72E69E"/>
            </a:solidFill>
          </a:ln>
        </p:spPr>
        <p:txBody>
          <a:bodyPr wrap="square" lIns="0" tIns="0" rIns="0" bIns="0" rtlCol="0"/>
          <a:lstStyle/>
          <a:p>
            <a:endParaRPr/>
          </a:p>
        </p:txBody>
      </p:sp>
      <p:sp>
        <p:nvSpPr>
          <p:cNvPr id="18" name="object 18"/>
          <p:cNvSpPr/>
          <p:nvPr/>
        </p:nvSpPr>
        <p:spPr>
          <a:xfrm>
            <a:off x="654050" y="5492750"/>
            <a:ext cx="287020" cy="325120"/>
          </a:xfrm>
          <a:custGeom>
            <a:avLst/>
            <a:gdLst/>
            <a:ahLst/>
            <a:cxnLst/>
            <a:rect l="l" t="t" r="r" b="b"/>
            <a:pathLst>
              <a:path w="287019" h="325120">
                <a:moveTo>
                  <a:pt x="0" y="325119"/>
                </a:moveTo>
                <a:lnTo>
                  <a:pt x="3756" y="272382"/>
                </a:lnTo>
                <a:lnTo>
                  <a:pt x="14632" y="222354"/>
                </a:lnTo>
                <a:lnTo>
                  <a:pt x="32035" y="175705"/>
                </a:lnTo>
                <a:lnTo>
                  <a:pt x="55376" y="133105"/>
                </a:lnTo>
                <a:lnTo>
                  <a:pt x="84064" y="95223"/>
                </a:lnTo>
                <a:lnTo>
                  <a:pt x="117507" y="62727"/>
                </a:lnTo>
                <a:lnTo>
                  <a:pt x="155115" y="36288"/>
                </a:lnTo>
                <a:lnTo>
                  <a:pt x="196297" y="16574"/>
                </a:lnTo>
                <a:lnTo>
                  <a:pt x="240462" y="4255"/>
                </a:lnTo>
                <a:lnTo>
                  <a:pt x="287019" y="0"/>
                </a:lnTo>
              </a:path>
            </a:pathLst>
          </a:custGeom>
          <a:ln w="7620">
            <a:solidFill>
              <a:srgbClr val="72E69E"/>
            </a:solidFill>
          </a:ln>
        </p:spPr>
        <p:txBody>
          <a:bodyPr wrap="square" lIns="0" tIns="0" rIns="0" bIns="0" rtlCol="0"/>
          <a:lstStyle/>
          <a:p>
            <a:endParaRPr/>
          </a:p>
        </p:txBody>
      </p:sp>
      <p:sp>
        <p:nvSpPr>
          <p:cNvPr id="19" name="object 19"/>
          <p:cNvSpPr/>
          <p:nvPr/>
        </p:nvSpPr>
        <p:spPr>
          <a:xfrm>
            <a:off x="261556" y="5051933"/>
            <a:ext cx="267970" cy="109220"/>
          </a:xfrm>
          <a:custGeom>
            <a:avLst/>
            <a:gdLst/>
            <a:ahLst/>
            <a:cxnLst/>
            <a:rect l="l" t="t" r="r" b="b"/>
            <a:pathLst>
              <a:path w="267970" h="109220">
                <a:moveTo>
                  <a:pt x="267500" y="0"/>
                </a:moveTo>
                <a:lnTo>
                  <a:pt x="236501" y="54567"/>
                </a:lnTo>
                <a:lnTo>
                  <a:pt x="204162" y="75931"/>
                </a:lnTo>
                <a:lnTo>
                  <a:pt x="162736" y="92491"/>
                </a:lnTo>
                <a:lnTo>
                  <a:pt x="113831" y="103606"/>
                </a:lnTo>
                <a:lnTo>
                  <a:pt x="59050" y="108634"/>
                </a:lnTo>
                <a:lnTo>
                  <a:pt x="0" y="106934"/>
                </a:lnTo>
              </a:path>
            </a:pathLst>
          </a:custGeom>
          <a:ln w="6350">
            <a:solidFill>
              <a:srgbClr val="72E69E"/>
            </a:solidFill>
          </a:ln>
        </p:spPr>
        <p:txBody>
          <a:bodyPr wrap="square" lIns="0" tIns="0" rIns="0" bIns="0" rtlCol="0"/>
          <a:lstStyle/>
          <a:p>
            <a:endParaRPr/>
          </a:p>
        </p:txBody>
      </p:sp>
      <p:sp>
        <p:nvSpPr>
          <p:cNvPr id="20" name="object 20"/>
          <p:cNvSpPr/>
          <p:nvPr/>
        </p:nvSpPr>
        <p:spPr>
          <a:xfrm>
            <a:off x="268541" y="5050409"/>
            <a:ext cx="303530" cy="49530"/>
          </a:xfrm>
          <a:custGeom>
            <a:avLst/>
            <a:gdLst/>
            <a:ahLst/>
            <a:cxnLst/>
            <a:rect l="l" t="t" r="r" b="b"/>
            <a:pathLst>
              <a:path w="303530" h="49529">
                <a:moveTo>
                  <a:pt x="303441" y="2032"/>
                </a:moveTo>
                <a:lnTo>
                  <a:pt x="284006" y="25685"/>
                </a:lnTo>
                <a:lnTo>
                  <a:pt x="253565" y="41350"/>
                </a:lnTo>
                <a:lnTo>
                  <a:pt x="213938" y="49031"/>
                </a:lnTo>
                <a:lnTo>
                  <a:pt x="166946" y="48732"/>
                </a:lnTo>
                <a:lnTo>
                  <a:pt x="114412" y="40457"/>
                </a:lnTo>
                <a:lnTo>
                  <a:pt x="58156" y="24212"/>
                </a:lnTo>
                <a:lnTo>
                  <a:pt x="0" y="0"/>
                </a:lnTo>
              </a:path>
            </a:pathLst>
          </a:custGeom>
          <a:ln w="6350">
            <a:solidFill>
              <a:srgbClr val="72E69E"/>
            </a:solidFill>
          </a:ln>
        </p:spPr>
        <p:txBody>
          <a:bodyPr wrap="square" lIns="0" tIns="0" rIns="0" bIns="0" rtlCol="0"/>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75000"/>
          </a:schemeClr>
        </a:solidFill>
        <a:effectLst/>
      </p:bgPr>
    </p:bg>
    <p:spTree>
      <p:nvGrpSpPr>
        <p:cNvPr id="1" name=""/>
        <p:cNvGrpSpPr/>
        <p:nvPr/>
      </p:nvGrpSpPr>
      <p:grpSpPr>
        <a:xfrm>
          <a:off x="0" y="0"/>
          <a:ext cx="0" cy="0"/>
          <a:chOff x="0" y="0"/>
          <a:chExt cx="0" cy="0"/>
        </a:xfrm>
      </p:grpSpPr>
      <p:sp>
        <p:nvSpPr>
          <p:cNvPr id="2" name="object 2"/>
          <p:cNvSpPr/>
          <p:nvPr/>
        </p:nvSpPr>
        <p:spPr>
          <a:xfrm>
            <a:off x="520700" y="835659"/>
            <a:ext cx="11351514" cy="6009894"/>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 name="object 3"/>
          <p:cNvSpPr/>
          <p:nvPr/>
        </p:nvSpPr>
        <p:spPr>
          <a:xfrm>
            <a:off x="576884" y="857846"/>
            <a:ext cx="3546475" cy="814705"/>
          </a:xfrm>
          <a:custGeom>
            <a:avLst/>
            <a:gdLst/>
            <a:ahLst/>
            <a:cxnLst/>
            <a:rect l="l" t="t" r="r" b="b"/>
            <a:pathLst>
              <a:path w="3546475" h="814705">
                <a:moveTo>
                  <a:pt x="0" y="814362"/>
                </a:moveTo>
                <a:lnTo>
                  <a:pt x="3546094" y="814362"/>
                </a:lnTo>
                <a:lnTo>
                  <a:pt x="3546094" y="0"/>
                </a:lnTo>
                <a:lnTo>
                  <a:pt x="0" y="0"/>
                </a:lnTo>
                <a:lnTo>
                  <a:pt x="0" y="814362"/>
                </a:lnTo>
                <a:close/>
              </a:path>
            </a:pathLst>
          </a:custGeom>
          <a:solidFill>
            <a:srgbClr val="4EC0DB"/>
          </a:solidFill>
        </p:spPr>
        <p:txBody>
          <a:bodyPr wrap="square" lIns="0" tIns="0" rIns="0" bIns="0" rtlCol="0"/>
          <a:lstStyle/>
          <a:p>
            <a:endParaRPr/>
          </a:p>
        </p:txBody>
      </p:sp>
      <p:sp>
        <p:nvSpPr>
          <p:cNvPr id="4" name="object 4"/>
          <p:cNvSpPr/>
          <p:nvPr/>
        </p:nvSpPr>
        <p:spPr>
          <a:xfrm>
            <a:off x="4122928" y="857846"/>
            <a:ext cx="3973195" cy="814705"/>
          </a:xfrm>
          <a:custGeom>
            <a:avLst/>
            <a:gdLst/>
            <a:ahLst/>
            <a:cxnLst/>
            <a:rect l="l" t="t" r="r" b="b"/>
            <a:pathLst>
              <a:path w="3973195" h="814705">
                <a:moveTo>
                  <a:pt x="0" y="814362"/>
                </a:moveTo>
                <a:lnTo>
                  <a:pt x="3972941" y="814362"/>
                </a:lnTo>
                <a:lnTo>
                  <a:pt x="3972941" y="0"/>
                </a:lnTo>
                <a:lnTo>
                  <a:pt x="0" y="0"/>
                </a:lnTo>
                <a:lnTo>
                  <a:pt x="0" y="814362"/>
                </a:lnTo>
                <a:close/>
              </a:path>
            </a:pathLst>
          </a:custGeom>
          <a:solidFill>
            <a:srgbClr val="00C2FF">
              <a:alpha val="55000"/>
            </a:srgbClr>
          </a:solidFill>
        </p:spPr>
        <p:txBody>
          <a:bodyPr wrap="square" lIns="0" tIns="0" rIns="0" bIns="0" rtlCol="0"/>
          <a:lstStyle/>
          <a:p>
            <a:endParaRPr/>
          </a:p>
        </p:txBody>
      </p:sp>
      <p:sp>
        <p:nvSpPr>
          <p:cNvPr id="5" name="object 5"/>
          <p:cNvSpPr/>
          <p:nvPr/>
        </p:nvSpPr>
        <p:spPr>
          <a:xfrm>
            <a:off x="8095868" y="857846"/>
            <a:ext cx="3688079" cy="814705"/>
          </a:xfrm>
          <a:custGeom>
            <a:avLst/>
            <a:gdLst/>
            <a:ahLst/>
            <a:cxnLst/>
            <a:rect l="l" t="t" r="r" b="b"/>
            <a:pathLst>
              <a:path w="3688079" h="814705">
                <a:moveTo>
                  <a:pt x="0" y="814362"/>
                </a:moveTo>
                <a:lnTo>
                  <a:pt x="3687699" y="814362"/>
                </a:lnTo>
                <a:lnTo>
                  <a:pt x="3687699" y="0"/>
                </a:lnTo>
                <a:lnTo>
                  <a:pt x="0" y="0"/>
                </a:lnTo>
                <a:lnTo>
                  <a:pt x="0" y="814362"/>
                </a:lnTo>
                <a:close/>
              </a:path>
            </a:pathLst>
          </a:custGeom>
          <a:solidFill>
            <a:schemeClr val="accent5">
              <a:lumMod val="20000"/>
              <a:lumOff val="80000"/>
            </a:schemeClr>
          </a:solidFill>
        </p:spPr>
        <p:txBody>
          <a:bodyPr wrap="square" lIns="0" tIns="0" rIns="0" bIns="0" rtlCol="0"/>
          <a:lstStyle/>
          <a:p>
            <a:endParaRPr/>
          </a:p>
        </p:txBody>
      </p:sp>
      <p:sp>
        <p:nvSpPr>
          <p:cNvPr id="6" name="object 6"/>
          <p:cNvSpPr/>
          <p:nvPr/>
        </p:nvSpPr>
        <p:spPr>
          <a:xfrm>
            <a:off x="576884" y="1672158"/>
            <a:ext cx="3546475" cy="497840"/>
          </a:xfrm>
          <a:custGeom>
            <a:avLst/>
            <a:gdLst/>
            <a:ahLst/>
            <a:cxnLst/>
            <a:rect l="l" t="t" r="r" b="b"/>
            <a:pathLst>
              <a:path w="3546475" h="497839">
                <a:moveTo>
                  <a:pt x="0" y="497255"/>
                </a:moveTo>
                <a:lnTo>
                  <a:pt x="3546094" y="497255"/>
                </a:lnTo>
                <a:lnTo>
                  <a:pt x="3546094" y="0"/>
                </a:lnTo>
                <a:lnTo>
                  <a:pt x="0" y="0"/>
                </a:lnTo>
                <a:lnTo>
                  <a:pt x="0" y="497255"/>
                </a:lnTo>
                <a:close/>
              </a:path>
            </a:pathLst>
          </a:custGeom>
          <a:solidFill>
            <a:srgbClr val="4EC0DB"/>
          </a:solidFill>
        </p:spPr>
        <p:txBody>
          <a:bodyPr wrap="square" lIns="0" tIns="0" rIns="0" bIns="0" rtlCol="0"/>
          <a:lstStyle/>
          <a:p>
            <a:endParaRPr/>
          </a:p>
        </p:txBody>
      </p:sp>
      <p:sp>
        <p:nvSpPr>
          <p:cNvPr id="7" name="object 7"/>
          <p:cNvSpPr/>
          <p:nvPr/>
        </p:nvSpPr>
        <p:spPr>
          <a:xfrm>
            <a:off x="4122928" y="1672158"/>
            <a:ext cx="3973195" cy="497840"/>
          </a:xfrm>
          <a:custGeom>
            <a:avLst/>
            <a:gdLst/>
            <a:ahLst/>
            <a:cxnLst/>
            <a:rect l="l" t="t" r="r" b="b"/>
            <a:pathLst>
              <a:path w="3973195" h="497839">
                <a:moveTo>
                  <a:pt x="0" y="497255"/>
                </a:moveTo>
                <a:lnTo>
                  <a:pt x="3972941" y="497255"/>
                </a:lnTo>
                <a:lnTo>
                  <a:pt x="3972941" y="0"/>
                </a:lnTo>
                <a:lnTo>
                  <a:pt x="0" y="0"/>
                </a:lnTo>
                <a:lnTo>
                  <a:pt x="0" y="497255"/>
                </a:lnTo>
                <a:close/>
              </a:path>
            </a:pathLst>
          </a:custGeom>
          <a:solidFill>
            <a:srgbClr val="00C2FF">
              <a:alpha val="55000"/>
            </a:srgbClr>
          </a:solidFill>
        </p:spPr>
        <p:txBody>
          <a:bodyPr wrap="square" lIns="0" tIns="0" rIns="0" bIns="0" rtlCol="0"/>
          <a:lstStyle/>
          <a:p>
            <a:endParaRPr/>
          </a:p>
        </p:txBody>
      </p:sp>
      <p:sp>
        <p:nvSpPr>
          <p:cNvPr id="8" name="object 8"/>
          <p:cNvSpPr/>
          <p:nvPr/>
        </p:nvSpPr>
        <p:spPr>
          <a:xfrm>
            <a:off x="8095868" y="1672158"/>
            <a:ext cx="3688079" cy="497840"/>
          </a:xfrm>
          <a:custGeom>
            <a:avLst/>
            <a:gdLst/>
            <a:ahLst/>
            <a:cxnLst/>
            <a:rect l="l" t="t" r="r" b="b"/>
            <a:pathLst>
              <a:path w="3688079" h="497839">
                <a:moveTo>
                  <a:pt x="0" y="497255"/>
                </a:moveTo>
                <a:lnTo>
                  <a:pt x="3687699" y="497255"/>
                </a:lnTo>
                <a:lnTo>
                  <a:pt x="3687699" y="0"/>
                </a:lnTo>
                <a:lnTo>
                  <a:pt x="0" y="0"/>
                </a:lnTo>
                <a:lnTo>
                  <a:pt x="0" y="497255"/>
                </a:lnTo>
                <a:close/>
              </a:path>
            </a:pathLst>
          </a:custGeom>
          <a:solidFill>
            <a:schemeClr val="accent5">
              <a:lumMod val="20000"/>
              <a:lumOff val="80000"/>
            </a:schemeClr>
          </a:solidFill>
        </p:spPr>
        <p:txBody>
          <a:bodyPr wrap="square" lIns="0" tIns="0" rIns="0" bIns="0" rtlCol="0"/>
          <a:lstStyle/>
          <a:p>
            <a:endParaRPr/>
          </a:p>
        </p:txBody>
      </p:sp>
      <p:sp>
        <p:nvSpPr>
          <p:cNvPr id="9" name="object 9"/>
          <p:cNvSpPr/>
          <p:nvPr/>
        </p:nvSpPr>
        <p:spPr>
          <a:xfrm>
            <a:off x="576884" y="2169426"/>
            <a:ext cx="3546475" cy="3956685"/>
          </a:xfrm>
          <a:custGeom>
            <a:avLst/>
            <a:gdLst/>
            <a:ahLst/>
            <a:cxnLst/>
            <a:rect l="l" t="t" r="r" b="b"/>
            <a:pathLst>
              <a:path w="3546475" h="3956685">
                <a:moveTo>
                  <a:pt x="0" y="3956304"/>
                </a:moveTo>
                <a:lnTo>
                  <a:pt x="3546094" y="3956304"/>
                </a:lnTo>
                <a:lnTo>
                  <a:pt x="3546094" y="0"/>
                </a:lnTo>
                <a:lnTo>
                  <a:pt x="0" y="0"/>
                </a:lnTo>
                <a:lnTo>
                  <a:pt x="0" y="3956304"/>
                </a:lnTo>
                <a:close/>
              </a:path>
            </a:pathLst>
          </a:custGeom>
          <a:solidFill>
            <a:srgbClr val="4EC0DB"/>
          </a:solidFill>
        </p:spPr>
        <p:txBody>
          <a:bodyPr wrap="square" lIns="0" tIns="0" rIns="0" bIns="0" rtlCol="0"/>
          <a:lstStyle/>
          <a:p>
            <a:endParaRPr/>
          </a:p>
        </p:txBody>
      </p:sp>
      <p:sp>
        <p:nvSpPr>
          <p:cNvPr id="10" name="object 10"/>
          <p:cNvSpPr/>
          <p:nvPr/>
        </p:nvSpPr>
        <p:spPr>
          <a:xfrm>
            <a:off x="4122928" y="2169426"/>
            <a:ext cx="3973195" cy="3956685"/>
          </a:xfrm>
          <a:custGeom>
            <a:avLst/>
            <a:gdLst/>
            <a:ahLst/>
            <a:cxnLst/>
            <a:rect l="l" t="t" r="r" b="b"/>
            <a:pathLst>
              <a:path w="3973195" h="3956685">
                <a:moveTo>
                  <a:pt x="0" y="3956304"/>
                </a:moveTo>
                <a:lnTo>
                  <a:pt x="3972941" y="3956304"/>
                </a:lnTo>
                <a:lnTo>
                  <a:pt x="3972941" y="0"/>
                </a:lnTo>
                <a:lnTo>
                  <a:pt x="0" y="0"/>
                </a:lnTo>
                <a:lnTo>
                  <a:pt x="0" y="3956304"/>
                </a:lnTo>
                <a:close/>
              </a:path>
            </a:pathLst>
          </a:custGeom>
          <a:solidFill>
            <a:srgbClr val="00C2FF">
              <a:alpha val="55000"/>
            </a:srgbClr>
          </a:solidFill>
        </p:spPr>
        <p:txBody>
          <a:bodyPr wrap="square" lIns="0" tIns="0" rIns="0" bIns="0" rtlCol="0"/>
          <a:lstStyle/>
          <a:p>
            <a:endParaRPr/>
          </a:p>
        </p:txBody>
      </p:sp>
      <p:sp>
        <p:nvSpPr>
          <p:cNvPr id="11" name="object 11"/>
          <p:cNvSpPr/>
          <p:nvPr/>
        </p:nvSpPr>
        <p:spPr>
          <a:xfrm>
            <a:off x="8095868" y="2169426"/>
            <a:ext cx="3688079" cy="3956685"/>
          </a:xfrm>
          <a:custGeom>
            <a:avLst/>
            <a:gdLst/>
            <a:ahLst/>
            <a:cxnLst/>
            <a:rect l="l" t="t" r="r" b="b"/>
            <a:pathLst>
              <a:path w="3688079" h="3956685">
                <a:moveTo>
                  <a:pt x="0" y="3956304"/>
                </a:moveTo>
                <a:lnTo>
                  <a:pt x="3687699" y="3956304"/>
                </a:lnTo>
                <a:lnTo>
                  <a:pt x="3687699" y="0"/>
                </a:lnTo>
                <a:lnTo>
                  <a:pt x="0" y="0"/>
                </a:lnTo>
                <a:lnTo>
                  <a:pt x="0" y="3956304"/>
                </a:lnTo>
                <a:close/>
              </a:path>
            </a:pathLst>
          </a:custGeom>
          <a:solidFill>
            <a:schemeClr val="accent5">
              <a:lumMod val="20000"/>
              <a:lumOff val="80000"/>
            </a:schemeClr>
          </a:solidFill>
        </p:spPr>
        <p:txBody>
          <a:bodyPr wrap="square" lIns="0" tIns="0" rIns="0" bIns="0" rtlCol="0"/>
          <a:lstStyle/>
          <a:p>
            <a:endParaRPr/>
          </a:p>
        </p:txBody>
      </p:sp>
      <p:sp>
        <p:nvSpPr>
          <p:cNvPr id="12" name="object 12"/>
          <p:cNvSpPr/>
          <p:nvPr/>
        </p:nvSpPr>
        <p:spPr>
          <a:xfrm>
            <a:off x="576884" y="6125730"/>
            <a:ext cx="3546475" cy="579120"/>
          </a:xfrm>
          <a:custGeom>
            <a:avLst/>
            <a:gdLst/>
            <a:ahLst/>
            <a:cxnLst/>
            <a:rect l="l" t="t" r="r" b="b"/>
            <a:pathLst>
              <a:path w="3546475" h="579120">
                <a:moveTo>
                  <a:pt x="0" y="579119"/>
                </a:moveTo>
                <a:lnTo>
                  <a:pt x="3546094" y="579119"/>
                </a:lnTo>
                <a:lnTo>
                  <a:pt x="3546094" y="0"/>
                </a:lnTo>
                <a:lnTo>
                  <a:pt x="0" y="0"/>
                </a:lnTo>
                <a:lnTo>
                  <a:pt x="0" y="579119"/>
                </a:lnTo>
                <a:close/>
              </a:path>
            </a:pathLst>
          </a:custGeom>
          <a:solidFill>
            <a:srgbClr val="4EC0DB"/>
          </a:solidFill>
        </p:spPr>
        <p:txBody>
          <a:bodyPr wrap="square" lIns="0" tIns="0" rIns="0" bIns="0" rtlCol="0"/>
          <a:lstStyle/>
          <a:p>
            <a:endParaRPr/>
          </a:p>
        </p:txBody>
      </p:sp>
      <p:sp>
        <p:nvSpPr>
          <p:cNvPr id="13" name="object 13"/>
          <p:cNvSpPr/>
          <p:nvPr/>
        </p:nvSpPr>
        <p:spPr>
          <a:xfrm>
            <a:off x="4122928" y="6125730"/>
            <a:ext cx="3973195" cy="579120"/>
          </a:xfrm>
          <a:custGeom>
            <a:avLst/>
            <a:gdLst/>
            <a:ahLst/>
            <a:cxnLst/>
            <a:rect l="l" t="t" r="r" b="b"/>
            <a:pathLst>
              <a:path w="3973195" h="579120">
                <a:moveTo>
                  <a:pt x="0" y="579119"/>
                </a:moveTo>
                <a:lnTo>
                  <a:pt x="3972941" y="579119"/>
                </a:lnTo>
                <a:lnTo>
                  <a:pt x="3972941" y="0"/>
                </a:lnTo>
                <a:lnTo>
                  <a:pt x="0" y="0"/>
                </a:lnTo>
                <a:lnTo>
                  <a:pt x="0" y="579119"/>
                </a:lnTo>
                <a:close/>
              </a:path>
            </a:pathLst>
          </a:custGeom>
          <a:solidFill>
            <a:srgbClr val="00C2FF">
              <a:alpha val="55000"/>
            </a:srgbClr>
          </a:solidFill>
        </p:spPr>
        <p:txBody>
          <a:bodyPr wrap="square" lIns="0" tIns="0" rIns="0" bIns="0" rtlCol="0"/>
          <a:lstStyle/>
          <a:p>
            <a:endParaRPr/>
          </a:p>
        </p:txBody>
      </p:sp>
      <p:sp>
        <p:nvSpPr>
          <p:cNvPr id="14" name="object 14"/>
          <p:cNvSpPr/>
          <p:nvPr/>
        </p:nvSpPr>
        <p:spPr>
          <a:xfrm>
            <a:off x="8095868" y="6125730"/>
            <a:ext cx="3688079" cy="579120"/>
          </a:xfrm>
          <a:custGeom>
            <a:avLst/>
            <a:gdLst/>
            <a:ahLst/>
            <a:cxnLst/>
            <a:rect l="l" t="t" r="r" b="b"/>
            <a:pathLst>
              <a:path w="3688079" h="579120">
                <a:moveTo>
                  <a:pt x="0" y="579119"/>
                </a:moveTo>
                <a:lnTo>
                  <a:pt x="3687699" y="579119"/>
                </a:lnTo>
                <a:lnTo>
                  <a:pt x="3687699" y="0"/>
                </a:lnTo>
                <a:lnTo>
                  <a:pt x="0" y="0"/>
                </a:lnTo>
                <a:lnTo>
                  <a:pt x="0" y="579119"/>
                </a:lnTo>
                <a:close/>
              </a:path>
            </a:pathLst>
          </a:custGeom>
          <a:solidFill>
            <a:schemeClr val="accent5">
              <a:lumMod val="20000"/>
              <a:lumOff val="80000"/>
            </a:schemeClr>
          </a:solidFill>
        </p:spPr>
        <p:txBody>
          <a:bodyPr wrap="square" lIns="0" tIns="0" rIns="0" bIns="0" rtlCol="0"/>
          <a:lstStyle/>
          <a:p>
            <a:endParaRPr/>
          </a:p>
        </p:txBody>
      </p:sp>
      <p:sp>
        <p:nvSpPr>
          <p:cNvPr id="15" name="object 15"/>
          <p:cNvSpPr/>
          <p:nvPr/>
        </p:nvSpPr>
        <p:spPr>
          <a:xfrm>
            <a:off x="576884" y="838835"/>
            <a:ext cx="0" cy="5885180"/>
          </a:xfrm>
          <a:custGeom>
            <a:avLst/>
            <a:gdLst/>
            <a:ahLst/>
            <a:cxnLst/>
            <a:rect l="l" t="t" r="r" b="b"/>
            <a:pathLst>
              <a:path h="5885180">
                <a:moveTo>
                  <a:pt x="0" y="0"/>
                </a:moveTo>
                <a:lnTo>
                  <a:pt x="0" y="5885065"/>
                </a:lnTo>
              </a:path>
            </a:pathLst>
          </a:custGeom>
          <a:ln w="3175">
            <a:solidFill>
              <a:srgbClr val="11C9E4"/>
            </a:solidFill>
          </a:ln>
        </p:spPr>
        <p:txBody>
          <a:bodyPr wrap="square" lIns="0" tIns="0" rIns="0" bIns="0" rtlCol="0"/>
          <a:lstStyle/>
          <a:p>
            <a:endParaRPr/>
          </a:p>
        </p:txBody>
      </p:sp>
      <p:sp>
        <p:nvSpPr>
          <p:cNvPr id="16" name="object 16"/>
          <p:cNvSpPr/>
          <p:nvPr/>
        </p:nvSpPr>
        <p:spPr>
          <a:xfrm>
            <a:off x="4122928" y="838835"/>
            <a:ext cx="0" cy="5885180"/>
          </a:xfrm>
          <a:custGeom>
            <a:avLst/>
            <a:gdLst/>
            <a:ahLst/>
            <a:cxnLst/>
            <a:rect l="l" t="t" r="r" b="b"/>
            <a:pathLst>
              <a:path h="5885180">
                <a:moveTo>
                  <a:pt x="0" y="0"/>
                </a:moveTo>
                <a:lnTo>
                  <a:pt x="0" y="5885065"/>
                </a:lnTo>
              </a:path>
            </a:pathLst>
          </a:custGeom>
          <a:ln w="38100">
            <a:solidFill>
              <a:srgbClr val="FFFFFF"/>
            </a:solidFill>
          </a:ln>
        </p:spPr>
        <p:txBody>
          <a:bodyPr wrap="square" lIns="0" tIns="0" rIns="0" bIns="0" rtlCol="0"/>
          <a:lstStyle/>
          <a:p>
            <a:endParaRPr/>
          </a:p>
        </p:txBody>
      </p:sp>
      <p:sp>
        <p:nvSpPr>
          <p:cNvPr id="17" name="object 17"/>
          <p:cNvSpPr/>
          <p:nvPr/>
        </p:nvSpPr>
        <p:spPr>
          <a:xfrm>
            <a:off x="8095868" y="838835"/>
            <a:ext cx="0" cy="5885180"/>
          </a:xfrm>
          <a:custGeom>
            <a:avLst/>
            <a:gdLst/>
            <a:ahLst/>
            <a:cxnLst/>
            <a:rect l="l" t="t" r="r" b="b"/>
            <a:pathLst>
              <a:path h="5885180">
                <a:moveTo>
                  <a:pt x="0" y="0"/>
                </a:moveTo>
                <a:lnTo>
                  <a:pt x="0" y="5885065"/>
                </a:lnTo>
              </a:path>
            </a:pathLst>
          </a:custGeom>
          <a:ln w="38100">
            <a:solidFill>
              <a:srgbClr val="FFFFFF"/>
            </a:solidFill>
          </a:ln>
        </p:spPr>
        <p:txBody>
          <a:bodyPr wrap="square" lIns="0" tIns="0" rIns="0" bIns="0" rtlCol="0"/>
          <a:lstStyle/>
          <a:p>
            <a:endParaRPr/>
          </a:p>
        </p:txBody>
      </p:sp>
      <p:sp>
        <p:nvSpPr>
          <p:cNvPr id="18" name="object 18"/>
          <p:cNvSpPr/>
          <p:nvPr/>
        </p:nvSpPr>
        <p:spPr>
          <a:xfrm>
            <a:off x="575297" y="1672208"/>
            <a:ext cx="11227435" cy="0"/>
          </a:xfrm>
          <a:custGeom>
            <a:avLst/>
            <a:gdLst/>
            <a:ahLst/>
            <a:cxnLst/>
            <a:rect l="l" t="t" r="r" b="b"/>
            <a:pathLst>
              <a:path w="11227435">
                <a:moveTo>
                  <a:pt x="0" y="0"/>
                </a:moveTo>
                <a:lnTo>
                  <a:pt x="11227320" y="0"/>
                </a:lnTo>
              </a:path>
            </a:pathLst>
          </a:custGeom>
          <a:ln w="38100">
            <a:solidFill>
              <a:srgbClr val="FFFFFF"/>
            </a:solidFill>
          </a:ln>
        </p:spPr>
        <p:txBody>
          <a:bodyPr wrap="square" lIns="0" tIns="0" rIns="0" bIns="0" rtlCol="0"/>
          <a:lstStyle/>
          <a:p>
            <a:endParaRPr/>
          </a:p>
        </p:txBody>
      </p:sp>
      <p:sp>
        <p:nvSpPr>
          <p:cNvPr id="19" name="object 19"/>
          <p:cNvSpPr/>
          <p:nvPr/>
        </p:nvSpPr>
        <p:spPr>
          <a:xfrm>
            <a:off x="575297" y="2169414"/>
            <a:ext cx="11227435" cy="0"/>
          </a:xfrm>
          <a:custGeom>
            <a:avLst/>
            <a:gdLst/>
            <a:ahLst/>
            <a:cxnLst/>
            <a:rect l="l" t="t" r="r" b="b"/>
            <a:pathLst>
              <a:path w="11227435">
                <a:moveTo>
                  <a:pt x="0" y="0"/>
                </a:moveTo>
                <a:lnTo>
                  <a:pt x="11227320" y="0"/>
                </a:lnTo>
              </a:path>
            </a:pathLst>
          </a:custGeom>
          <a:ln w="38100">
            <a:solidFill>
              <a:srgbClr val="FFFFFF"/>
            </a:solidFill>
          </a:ln>
        </p:spPr>
        <p:txBody>
          <a:bodyPr wrap="square" lIns="0" tIns="0" rIns="0" bIns="0" rtlCol="0"/>
          <a:lstStyle/>
          <a:p>
            <a:endParaRPr/>
          </a:p>
        </p:txBody>
      </p:sp>
      <p:sp>
        <p:nvSpPr>
          <p:cNvPr id="20" name="object 20"/>
          <p:cNvSpPr/>
          <p:nvPr/>
        </p:nvSpPr>
        <p:spPr>
          <a:xfrm>
            <a:off x="575297" y="6125730"/>
            <a:ext cx="11227435" cy="0"/>
          </a:xfrm>
          <a:custGeom>
            <a:avLst/>
            <a:gdLst/>
            <a:ahLst/>
            <a:cxnLst/>
            <a:rect l="l" t="t" r="r" b="b"/>
            <a:pathLst>
              <a:path w="11227435">
                <a:moveTo>
                  <a:pt x="0" y="0"/>
                </a:moveTo>
                <a:lnTo>
                  <a:pt x="11227320" y="0"/>
                </a:lnTo>
              </a:path>
            </a:pathLst>
          </a:custGeom>
          <a:ln w="38100">
            <a:solidFill>
              <a:srgbClr val="FFFFFF"/>
            </a:solidFill>
          </a:ln>
        </p:spPr>
        <p:txBody>
          <a:bodyPr wrap="square" lIns="0" tIns="0" rIns="0" bIns="0" rtlCol="0"/>
          <a:lstStyle/>
          <a:p>
            <a:endParaRPr/>
          </a:p>
        </p:txBody>
      </p:sp>
      <p:sp>
        <p:nvSpPr>
          <p:cNvPr id="21" name="object 21"/>
          <p:cNvSpPr/>
          <p:nvPr/>
        </p:nvSpPr>
        <p:spPr>
          <a:xfrm>
            <a:off x="11783568" y="838835"/>
            <a:ext cx="0" cy="5885180"/>
          </a:xfrm>
          <a:custGeom>
            <a:avLst/>
            <a:gdLst/>
            <a:ahLst/>
            <a:cxnLst/>
            <a:rect l="l" t="t" r="r" b="b"/>
            <a:pathLst>
              <a:path h="5885180">
                <a:moveTo>
                  <a:pt x="0" y="0"/>
                </a:moveTo>
                <a:lnTo>
                  <a:pt x="0" y="5885065"/>
                </a:lnTo>
              </a:path>
            </a:pathLst>
          </a:custGeom>
          <a:ln w="38100">
            <a:solidFill>
              <a:srgbClr val="FFFFFF"/>
            </a:solidFill>
          </a:ln>
        </p:spPr>
        <p:txBody>
          <a:bodyPr wrap="square" lIns="0" tIns="0" rIns="0" bIns="0" rtlCol="0"/>
          <a:lstStyle/>
          <a:p>
            <a:endParaRPr/>
          </a:p>
        </p:txBody>
      </p:sp>
      <p:sp>
        <p:nvSpPr>
          <p:cNvPr id="22" name="object 22"/>
          <p:cNvSpPr/>
          <p:nvPr/>
        </p:nvSpPr>
        <p:spPr>
          <a:xfrm>
            <a:off x="575297" y="857885"/>
            <a:ext cx="11227435" cy="0"/>
          </a:xfrm>
          <a:custGeom>
            <a:avLst/>
            <a:gdLst/>
            <a:ahLst/>
            <a:cxnLst/>
            <a:rect l="l" t="t" r="r" b="b"/>
            <a:pathLst>
              <a:path w="11227435">
                <a:moveTo>
                  <a:pt x="0" y="0"/>
                </a:moveTo>
                <a:lnTo>
                  <a:pt x="11227320" y="0"/>
                </a:lnTo>
              </a:path>
            </a:pathLst>
          </a:custGeom>
          <a:ln w="38100">
            <a:solidFill>
              <a:srgbClr val="FFFFFF"/>
            </a:solidFill>
          </a:ln>
        </p:spPr>
        <p:txBody>
          <a:bodyPr wrap="square" lIns="0" tIns="0" rIns="0" bIns="0" rtlCol="0"/>
          <a:lstStyle/>
          <a:p>
            <a:endParaRPr/>
          </a:p>
        </p:txBody>
      </p:sp>
      <p:sp>
        <p:nvSpPr>
          <p:cNvPr id="23" name="object 23"/>
          <p:cNvSpPr/>
          <p:nvPr/>
        </p:nvSpPr>
        <p:spPr>
          <a:xfrm>
            <a:off x="575297" y="6704850"/>
            <a:ext cx="11227435" cy="0"/>
          </a:xfrm>
          <a:custGeom>
            <a:avLst/>
            <a:gdLst/>
            <a:ahLst/>
            <a:cxnLst/>
            <a:rect l="l" t="t" r="r" b="b"/>
            <a:pathLst>
              <a:path w="11227435">
                <a:moveTo>
                  <a:pt x="0" y="0"/>
                </a:moveTo>
                <a:lnTo>
                  <a:pt x="11227320" y="0"/>
                </a:lnTo>
              </a:path>
            </a:pathLst>
          </a:custGeom>
          <a:ln w="38100">
            <a:solidFill>
              <a:srgbClr val="FFFFFF"/>
            </a:solidFill>
          </a:ln>
        </p:spPr>
        <p:txBody>
          <a:bodyPr wrap="square" lIns="0" tIns="0" rIns="0" bIns="0" rtlCol="0"/>
          <a:lstStyle/>
          <a:p>
            <a:endParaRPr/>
          </a:p>
        </p:txBody>
      </p:sp>
      <p:sp>
        <p:nvSpPr>
          <p:cNvPr id="24" name="object 24"/>
          <p:cNvSpPr txBox="1"/>
          <p:nvPr/>
        </p:nvSpPr>
        <p:spPr>
          <a:xfrm>
            <a:off x="1409319" y="1006475"/>
            <a:ext cx="1880235" cy="513080"/>
          </a:xfrm>
          <a:prstGeom prst="rect">
            <a:avLst/>
          </a:prstGeom>
        </p:spPr>
        <p:txBody>
          <a:bodyPr vert="horz" wrap="square" lIns="0" tIns="12700" rIns="0" bIns="0" rtlCol="0">
            <a:spAutoFit/>
          </a:bodyPr>
          <a:lstStyle/>
          <a:p>
            <a:pPr marL="4445" algn="ctr">
              <a:lnSpc>
                <a:spcPct val="100000"/>
              </a:lnSpc>
              <a:spcBef>
                <a:spcPts val="100"/>
              </a:spcBef>
            </a:pPr>
            <a:r>
              <a:rPr sz="1600" b="1" spc="-5" dirty="0">
                <a:latin typeface="Century Gothic"/>
                <a:cs typeface="Century Gothic"/>
              </a:rPr>
              <a:t>OFFRE PLATINUM</a:t>
            </a:r>
            <a:endParaRPr sz="1600">
              <a:latin typeface="Century Gothic"/>
              <a:cs typeface="Century Gothic"/>
            </a:endParaRPr>
          </a:p>
          <a:p>
            <a:pPr algn="ctr">
              <a:lnSpc>
                <a:spcPct val="100000"/>
              </a:lnSpc>
            </a:pPr>
            <a:r>
              <a:rPr sz="1600" b="1" spc="-5" dirty="0">
                <a:latin typeface="Century Gothic"/>
                <a:cs typeface="Century Gothic"/>
              </a:rPr>
              <a:t>Limité </a:t>
            </a:r>
            <a:r>
              <a:rPr sz="1600" b="1" dirty="0">
                <a:latin typeface="Century Gothic"/>
                <a:cs typeface="Century Gothic"/>
              </a:rPr>
              <a:t>à 3</a:t>
            </a:r>
            <a:r>
              <a:rPr sz="1600" b="1" spc="-40" dirty="0">
                <a:latin typeface="Century Gothic"/>
                <a:cs typeface="Century Gothic"/>
              </a:rPr>
              <a:t> </a:t>
            </a:r>
            <a:r>
              <a:rPr sz="1600" b="1" spc="-5" dirty="0">
                <a:latin typeface="Century Gothic"/>
                <a:cs typeface="Century Gothic"/>
              </a:rPr>
              <a:t>Sponsors</a:t>
            </a:r>
            <a:endParaRPr sz="1600">
              <a:latin typeface="Century Gothic"/>
              <a:cs typeface="Century Gothic"/>
            </a:endParaRPr>
          </a:p>
        </p:txBody>
      </p:sp>
      <p:sp>
        <p:nvSpPr>
          <p:cNvPr id="25" name="object 25"/>
          <p:cNvSpPr txBox="1"/>
          <p:nvPr/>
        </p:nvSpPr>
        <p:spPr>
          <a:xfrm>
            <a:off x="5169534" y="1006475"/>
            <a:ext cx="1878964" cy="513080"/>
          </a:xfrm>
          <a:prstGeom prst="rect">
            <a:avLst/>
          </a:prstGeom>
        </p:spPr>
        <p:txBody>
          <a:bodyPr vert="horz" wrap="square" lIns="0" tIns="12700" rIns="0" bIns="0" rtlCol="0">
            <a:spAutoFit/>
          </a:bodyPr>
          <a:lstStyle/>
          <a:p>
            <a:pPr marL="3175" algn="ctr">
              <a:lnSpc>
                <a:spcPct val="100000"/>
              </a:lnSpc>
              <a:spcBef>
                <a:spcPts val="100"/>
              </a:spcBef>
            </a:pPr>
            <a:r>
              <a:rPr sz="1600" b="1" spc="-10" dirty="0">
                <a:latin typeface="Century Gothic"/>
                <a:cs typeface="Century Gothic"/>
              </a:rPr>
              <a:t>OFFRE</a:t>
            </a:r>
            <a:r>
              <a:rPr sz="1600" b="1" dirty="0">
                <a:latin typeface="Century Gothic"/>
                <a:cs typeface="Century Gothic"/>
              </a:rPr>
              <a:t> </a:t>
            </a:r>
            <a:r>
              <a:rPr sz="1600" b="1" spc="-5" dirty="0">
                <a:latin typeface="Century Gothic"/>
                <a:cs typeface="Century Gothic"/>
              </a:rPr>
              <a:t>GOLD</a:t>
            </a:r>
            <a:endParaRPr sz="1600">
              <a:latin typeface="Century Gothic"/>
              <a:cs typeface="Century Gothic"/>
            </a:endParaRPr>
          </a:p>
          <a:p>
            <a:pPr algn="ctr">
              <a:lnSpc>
                <a:spcPct val="100000"/>
              </a:lnSpc>
            </a:pPr>
            <a:r>
              <a:rPr sz="1600" b="1" spc="-5" dirty="0">
                <a:latin typeface="Century Gothic"/>
                <a:cs typeface="Century Gothic"/>
              </a:rPr>
              <a:t>Limité </a:t>
            </a:r>
            <a:r>
              <a:rPr sz="1600" b="1" dirty="0">
                <a:latin typeface="Century Gothic"/>
                <a:cs typeface="Century Gothic"/>
              </a:rPr>
              <a:t>à 6</a:t>
            </a:r>
            <a:r>
              <a:rPr sz="1600" b="1" spc="-55" dirty="0">
                <a:latin typeface="Century Gothic"/>
                <a:cs typeface="Century Gothic"/>
              </a:rPr>
              <a:t> </a:t>
            </a:r>
            <a:r>
              <a:rPr sz="1600" b="1" spc="-5" dirty="0">
                <a:latin typeface="Century Gothic"/>
                <a:cs typeface="Century Gothic"/>
              </a:rPr>
              <a:t>Sponsors</a:t>
            </a:r>
            <a:endParaRPr sz="1600">
              <a:latin typeface="Century Gothic"/>
              <a:cs typeface="Century Gothic"/>
            </a:endParaRPr>
          </a:p>
        </p:txBody>
      </p:sp>
      <p:sp>
        <p:nvSpPr>
          <p:cNvPr id="26" name="object 26"/>
          <p:cNvSpPr txBox="1"/>
          <p:nvPr/>
        </p:nvSpPr>
        <p:spPr>
          <a:xfrm>
            <a:off x="9296018" y="1006475"/>
            <a:ext cx="1288415" cy="513080"/>
          </a:xfrm>
          <a:prstGeom prst="rect">
            <a:avLst/>
          </a:prstGeom>
        </p:spPr>
        <p:txBody>
          <a:bodyPr vert="horz" wrap="square" lIns="0" tIns="12700" rIns="0" bIns="0" rtlCol="0">
            <a:spAutoFit/>
          </a:bodyPr>
          <a:lstStyle/>
          <a:p>
            <a:pPr algn="ctr">
              <a:lnSpc>
                <a:spcPct val="100000"/>
              </a:lnSpc>
              <a:spcBef>
                <a:spcPts val="100"/>
              </a:spcBef>
            </a:pPr>
            <a:r>
              <a:rPr sz="1600" b="1" spc="-10" dirty="0">
                <a:latin typeface="Century Gothic"/>
                <a:cs typeface="Century Gothic"/>
              </a:rPr>
              <a:t>OFFRE</a:t>
            </a:r>
            <a:r>
              <a:rPr sz="1600" b="1" spc="-35" dirty="0">
                <a:latin typeface="Century Gothic"/>
                <a:cs typeface="Century Gothic"/>
              </a:rPr>
              <a:t> </a:t>
            </a:r>
            <a:r>
              <a:rPr sz="1600" b="1" spc="-5" dirty="0">
                <a:latin typeface="Century Gothic"/>
                <a:cs typeface="Century Gothic"/>
              </a:rPr>
              <a:t>SILVER</a:t>
            </a:r>
            <a:endParaRPr sz="1600">
              <a:latin typeface="Century Gothic"/>
              <a:cs typeface="Century Gothic"/>
            </a:endParaRPr>
          </a:p>
          <a:p>
            <a:pPr marL="3175" algn="ctr">
              <a:lnSpc>
                <a:spcPct val="100000"/>
              </a:lnSpc>
            </a:pPr>
            <a:r>
              <a:rPr sz="1600" b="1" spc="-5" dirty="0">
                <a:latin typeface="Century Gothic"/>
                <a:cs typeface="Century Gothic"/>
              </a:rPr>
              <a:t>Illimité</a:t>
            </a:r>
            <a:endParaRPr sz="1600">
              <a:latin typeface="Century Gothic"/>
              <a:cs typeface="Century Gothic"/>
            </a:endParaRPr>
          </a:p>
        </p:txBody>
      </p:sp>
      <p:sp>
        <p:nvSpPr>
          <p:cNvPr id="27" name="object 27"/>
          <p:cNvSpPr txBox="1"/>
          <p:nvPr/>
        </p:nvSpPr>
        <p:spPr>
          <a:xfrm>
            <a:off x="1841500" y="1812290"/>
            <a:ext cx="1021080"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13 </a:t>
            </a:r>
            <a:r>
              <a:rPr sz="1200" spc="-10" dirty="0">
                <a:latin typeface="Arial"/>
                <a:cs typeface="Arial"/>
              </a:rPr>
              <a:t>badges</a:t>
            </a:r>
            <a:r>
              <a:rPr sz="1200" spc="-55" dirty="0">
                <a:latin typeface="Arial"/>
                <a:cs typeface="Arial"/>
              </a:rPr>
              <a:t> </a:t>
            </a:r>
            <a:r>
              <a:rPr sz="1200" spc="-5" dirty="0">
                <a:latin typeface="Arial"/>
                <a:cs typeface="Arial"/>
              </a:rPr>
              <a:t>VIP</a:t>
            </a:r>
            <a:endParaRPr sz="1200">
              <a:latin typeface="Arial"/>
              <a:cs typeface="Arial"/>
            </a:endParaRPr>
          </a:p>
        </p:txBody>
      </p:sp>
      <p:sp>
        <p:nvSpPr>
          <p:cNvPr id="28" name="object 28"/>
          <p:cNvSpPr txBox="1"/>
          <p:nvPr/>
        </p:nvSpPr>
        <p:spPr>
          <a:xfrm>
            <a:off x="5634609" y="1812290"/>
            <a:ext cx="952500" cy="208279"/>
          </a:xfrm>
          <a:prstGeom prst="rect">
            <a:avLst/>
          </a:prstGeom>
        </p:spPr>
        <p:txBody>
          <a:bodyPr vert="horz" wrap="square" lIns="0" tIns="12700" rIns="0" bIns="0" rtlCol="0">
            <a:spAutoFit/>
          </a:bodyPr>
          <a:lstStyle/>
          <a:p>
            <a:pPr marL="12700">
              <a:lnSpc>
                <a:spcPct val="100000"/>
              </a:lnSpc>
              <a:spcBef>
                <a:spcPts val="100"/>
              </a:spcBef>
            </a:pPr>
            <a:r>
              <a:rPr sz="1200" dirty="0">
                <a:latin typeface="Arial"/>
                <a:cs typeface="Arial"/>
              </a:rPr>
              <a:t>8 </a:t>
            </a:r>
            <a:r>
              <a:rPr sz="1200" spc="-10" dirty="0">
                <a:latin typeface="Arial"/>
                <a:cs typeface="Arial"/>
              </a:rPr>
              <a:t>Badges</a:t>
            </a:r>
            <a:r>
              <a:rPr sz="1200" spc="-70" dirty="0">
                <a:latin typeface="Arial"/>
                <a:cs typeface="Arial"/>
              </a:rPr>
              <a:t> </a:t>
            </a:r>
            <a:r>
              <a:rPr sz="1200" spc="-5" dirty="0">
                <a:latin typeface="Arial"/>
                <a:cs typeface="Arial"/>
              </a:rPr>
              <a:t>VIP</a:t>
            </a:r>
            <a:endParaRPr sz="1200">
              <a:latin typeface="Arial"/>
              <a:cs typeface="Arial"/>
            </a:endParaRPr>
          </a:p>
        </p:txBody>
      </p:sp>
      <p:sp>
        <p:nvSpPr>
          <p:cNvPr id="29" name="object 29"/>
          <p:cNvSpPr txBox="1"/>
          <p:nvPr/>
        </p:nvSpPr>
        <p:spPr>
          <a:xfrm>
            <a:off x="9471279" y="1812290"/>
            <a:ext cx="937260" cy="208279"/>
          </a:xfrm>
          <a:prstGeom prst="rect">
            <a:avLst/>
          </a:prstGeom>
        </p:spPr>
        <p:txBody>
          <a:bodyPr vert="horz" wrap="square" lIns="0" tIns="12700" rIns="0" bIns="0" rtlCol="0">
            <a:spAutoFit/>
          </a:bodyPr>
          <a:lstStyle/>
          <a:p>
            <a:pPr marL="12700">
              <a:lnSpc>
                <a:spcPct val="100000"/>
              </a:lnSpc>
              <a:spcBef>
                <a:spcPts val="100"/>
              </a:spcBef>
            </a:pPr>
            <a:r>
              <a:rPr sz="1200" dirty="0">
                <a:latin typeface="Arial"/>
                <a:cs typeface="Arial"/>
              </a:rPr>
              <a:t>4 </a:t>
            </a:r>
            <a:r>
              <a:rPr sz="1200" spc="-10" dirty="0">
                <a:latin typeface="Arial"/>
                <a:cs typeface="Arial"/>
              </a:rPr>
              <a:t>badges</a:t>
            </a:r>
            <a:r>
              <a:rPr sz="1200" spc="-60" dirty="0">
                <a:latin typeface="Arial"/>
                <a:cs typeface="Arial"/>
              </a:rPr>
              <a:t> </a:t>
            </a:r>
            <a:r>
              <a:rPr sz="1200" spc="-5" dirty="0">
                <a:latin typeface="Arial"/>
                <a:cs typeface="Arial"/>
              </a:rPr>
              <a:t>VIP</a:t>
            </a:r>
            <a:endParaRPr sz="1200">
              <a:latin typeface="Arial"/>
              <a:cs typeface="Arial"/>
            </a:endParaRPr>
          </a:p>
        </p:txBody>
      </p:sp>
      <p:sp>
        <p:nvSpPr>
          <p:cNvPr id="30" name="object 30"/>
          <p:cNvSpPr txBox="1"/>
          <p:nvPr/>
        </p:nvSpPr>
        <p:spPr>
          <a:xfrm>
            <a:off x="623887" y="2335529"/>
            <a:ext cx="751205"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Sur </a:t>
            </a:r>
            <a:r>
              <a:rPr sz="1200" spc="-10" dirty="0">
                <a:latin typeface="Arial"/>
                <a:cs typeface="Arial"/>
              </a:rPr>
              <a:t>place</a:t>
            </a:r>
            <a:r>
              <a:rPr sz="1200" spc="-60" dirty="0">
                <a:latin typeface="Arial"/>
                <a:cs typeface="Arial"/>
              </a:rPr>
              <a:t> </a:t>
            </a:r>
            <a:r>
              <a:rPr sz="1200" dirty="0">
                <a:latin typeface="Arial"/>
                <a:cs typeface="Arial"/>
              </a:rPr>
              <a:t>:</a:t>
            </a:r>
            <a:endParaRPr sz="1200">
              <a:latin typeface="Arial"/>
              <a:cs typeface="Arial"/>
            </a:endParaRPr>
          </a:p>
        </p:txBody>
      </p:sp>
      <p:sp>
        <p:nvSpPr>
          <p:cNvPr id="31" name="object 31"/>
          <p:cNvSpPr txBox="1"/>
          <p:nvPr/>
        </p:nvSpPr>
        <p:spPr>
          <a:xfrm>
            <a:off x="623887" y="2700972"/>
            <a:ext cx="3387090" cy="1672589"/>
          </a:xfrm>
          <a:prstGeom prst="rect">
            <a:avLst/>
          </a:prstGeom>
        </p:spPr>
        <p:txBody>
          <a:bodyPr vert="horz" wrap="square" lIns="0" tIns="12700" rIns="0" bIns="0" rtlCol="0">
            <a:spAutoFit/>
          </a:bodyPr>
          <a:lstStyle/>
          <a:p>
            <a:pPr marL="299720" indent="-287020">
              <a:lnSpc>
                <a:spcPct val="100000"/>
              </a:lnSpc>
              <a:spcBef>
                <a:spcPts val="100"/>
              </a:spcBef>
              <a:buFont typeface="Courier New"/>
              <a:buChar char="o"/>
              <a:tabLst>
                <a:tab pos="299085" algn="l"/>
                <a:tab pos="299720" algn="l"/>
              </a:tabLst>
            </a:pPr>
            <a:r>
              <a:rPr sz="1200" spc="-5" dirty="0">
                <a:latin typeface="Arial"/>
                <a:cs typeface="Arial"/>
              </a:rPr>
              <a:t>Un stand </a:t>
            </a:r>
            <a:r>
              <a:rPr sz="1200" spc="-10" dirty="0">
                <a:latin typeface="Arial"/>
                <a:cs typeface="Arial"/>
              </a:rPr>
              <a:t>prémium </a:t>
            </a:r>
            <a:r>
              <a:rPr sz="1200" dirty="0">
                <a:latin typeface="Arial"/>
                <a:cs typeface="Arial"/>
              </a:rPr>
              <a:t>à votre</a:t>
            </a:r>
            <a:r>
              <a:rPr sz="1200" spc="20" dirty="0">
                <a:latin typeface="Arial"/>
                <a:cs typeface="Arial"/>
              </a:rPr>
              <a:t> </a:t>
            </a:r>
            <a:r>
              <a:rPr sz="1200" spc="-10" dirty="0">
                <a:latin typeface="Arial"/>
                <a:cs typeface="Arial"/>
              </a:rPr>
              <a:t>disposition,</a:t>
            </a:r>
            <a:endParaRPr sz="1200" dirty="0">
              <a:latin typeface="Arial"/>
              <a:cs typeface="Arial"/>
            </a:endParaRPr>
          </a:p>
          <a:p>
            <a:pPr marL="299720" indent="-287020">
              <a:lnSpc>
                <a:spcPct val="100000"/>
              </a:lnSpc>
              <a:spcBef>
                <a:spcPts val="5"/>
              </a:spcBef>
              <a:buFont typeface="Courier New"/>
              <a:buChar char="o"/>
              <a:tabLst>
                <a:tab pos="299085" algn="l"/>
                <a:tab pos="299720" algn="l"/>
              </a:tabLst>
            </a:pPr>
            <a:r>
              <a:rPr sz="1200" spc="-5" dirty="0">
                <a:latin typeface="Arial"/>
                <a:cs typeface="Arial"/>
              </a:rPr>
              <a:t>Intervention de </a:t>
            </a:r>
            <a:r>
              <a:rPr sz="1200" dirty="0">
                <a:latin typeface="Arial"/>
                <a:cs typeface="Arial"/>
              </a:rPr>
              <a:t>votre </a:t>
            </a:r>
            <a:r>
              <a:rPr sz="1200" spc="-10" dirty="0">
                <a:latin typeface="Arial"/>
                <a:cs typeface="Arial"/>
              </a:rPr>
              <a:t>représentant </a:t>
            </a:r>
            <a:r>
              <a:rPr sz="1200" dirty="0">
                <a:latin typeface="Arial"/>
                <a:cs typeface="Arial"/>
              </a:rPr>
              <a:t>à </a:t>
            </a:r>
            <a:r>
              <a:rPr sz="1200" spc="-5" dirty="0">
                <a:latin typeface="Arial"/>
                <a:cs typeface="Arial"/>
              </a:rPr>
              <a:t>la tribune</a:t>
            </a:r>
            <a:endParaRPr sz="1200" dirty="0">
              <a:latin typeface="Arial"/>
              <a:cs typeface="Arial"/>
            </a:endParaRPr>
          </a:p>
          <a:p>
            <a:pPr marL="299720" marR="41910" indent="-287020">
              <a:lnSpc>
                <a:spcPct val="100000"/>
              </a:lnSpc>
              <a:buFont typeface="Courier New"/>
              <a:buChar char="o"/>
              <a:tabLst>
                <a:tab pos="299085" algn="l"/>
                <a:tab pos="299720" algn="l"/>
              </a:tabLst>
            </a:pPr>
            <a:r>
              <a:rPr sz="1200" spc="-10" dirty="0">
                <a:latin typeface="Arial"/>
                <a:cs typeface="Arial"/>
              </a:rPr>
              <a:t>Mise </a:t>
            </a:r>
            <a:r>
              <a:rPr sz="1200" dirty="0">
                <a:latin typeface="Arial"/>
                <a:cs typeface="Arial"/>
              </a:rPr>
              <a:t>à </a:t>
            </a:r>
            <a:r>
              <a:rPr sz="1200" spc="-10" dirty="0">
                <a:latin typeface="Arial"/>
                <a:cs typeface="Arial"/>
              </a:rPr>
              <a:t>disposition </a:t>
            </a:r>
            <a:r>
              <a:rPr sz="1200" spc="-5" dirty="0">
                <a:latin typeface="Arial"/>
                <a:cs typeface="Arial"/>
              </a:rPr>
              <a:t>de </a:t>
            </a:r>
            <a:r>
              <a:rPr sz="1200" dirty="0">
                <a:latin typeface="Arial"/>
                <a:cs typeface="Arial"/>
              </a:rPr>
              <a:t>vos </a:t>
            </a:r>
            <a:r>
              <a:rPr sz="1200" spc="-10" dirty="0">
                <a:latin typeface="Arial"/>
                <a:cs typeface="Arial"/>
              </a:rPr>
              <a:t>goodies </a:t>
            </a:r>
            <a:r>
              <a:rPr sz="1200" spc="-5" dirty="0">
                <a:latin typeface="Arial"/>
                <a:cs typeface="Arial"/>
              </a:rPr>
              <a:t>et  </a:t>
            </a:r>
            <a:r>
              <a:rPr sz="1200" spc="-10" dirty="0">
                <a:latin typeface="Arial"/>
                <a:cs typeface="Arial"/>
              </a:rPr>
              <a:t>documentations dès </a:t>
            </a:r>
            <a:r>
              <a:rPr sz="1200" spc="-5" dirty="0">
                <a:latin typeface="Arial"/>
                <a:cs typeface="Arial"/>
              </a:rPr>
              <a:t>l’arrivée </a:t>
            </a:r>
            <a:r>
              <a:rPr sz="1200" spc="-10" dirty="0">
                <a:latin typeface="Arial"/>
                <a:cs typeface="Arial"/>
              </a:rPr>
              <a:t>des</a:t>
            </a:r>
            <a:r>
              <a:rPr sz="1200" spc="55" dirty="0">
                <a:latin typeface="Arial"/>
                <a:cs typeface="Arial"/>
              </a:rPr>
              <a:t> </a:t>
            </a:r>
            <a:r>
              <a:rPr sz="1200" spc="-5" dirty="0">
                <a:latin typeface="Arial"/>
                <a:cs typeface="Arial"/>
              </a:rPr>
              <a:t>participants</a:t>
            </a:r>
            <a:endParaRPr sz="1200" dirty="0">
              <a:latin typeface="Arial"/>
              <a:cs typeface="Arial"/>
            </a:endParaRPr>
          </a:p>
          <a:p>
            <a:pPr marL="299720" marR="208915" indent="-287020">
              <a:lnSpc>
                <a:spcPct val="100000"/>
              </a:lnSpc>
              <a:buFont typeface="Courier New"/>
              <a:buChar char="o"/>
              <a:tabLst>
                <a:tab pos="299085" algn="l"/>
                <a:tab pos="299720" algn="l"/>
              </a:tabLst>
            </a:pPr>
            <a:r>
              <a:rPr sz="1200" spc="-5" dirty="0">
                <a:latin typeface="Arial"/>
                <a:cs typeface="Arial"/>
              </a:rPr>
              <a:t>Présence de </a:t>
            </a:r>
            <a:r>
              <a:rPr sz="1200" dirty="0">
                <a:latin typeface="Arial"/>
                <a:cs typeface="Arial"/>
              </a:rPr>
              <a:t>votre </a:t>
            </a:r>
            <a:r>
              <a:rPr sz="1200" spc="-10" dirty="0">
                <a:latin typeface="Arial"/>
                <a:cs typeface="Arial"/>
              </a:rPr>
              <a:t>logo </a:t>
            </a:r>
            <a:r>
              <a:rPr sz="1200" spc="-5" dirty="0">
                <a:latin typeface="Arial"/>
                <a:cs typeface="Arial"/>
              </a:rPr>
              <a:t>sur </a:t>
            </a:r>
            <a:r>
              <a:rPr sz="1200" spc="-10" dirty="0">
                <a:latin typeface="Arial"/>
                <a:cs typeface="Arial"/>
              </a:rPr>
              <a:t>l’ensemble des  </a:t>
            </a:r>
            <a:r>
              <a:rPr sz="1200" spc="-5" dirty="0">
                <a:latin typeface="Arial"/>
                <a:cs typeface="Arial"/>
              </a:rPr>
              <a:t>supports de </a:t>
            </a:r>
            <a:r>
              <a:rPr sz="1200" spc="-10" dirty="0">
                <a:latin typeface="Arial"/>
                <a:cs typeface="Arial"/>
              </a:rPr>
              <a:t>communication </a:t>
            </a:r>
            <a:r>
              <a:rPr sz="1200" spc="-5" dirty="0">
                <a:latin typeface="Arial"/>
                <a:cs typeface="Arial"/>
              </a:rPr>
              <a:t>(kakémonos,  écrans…)</a:t>
            </a:r>
            <a:endParaRPr sz="1200" dirty="0">
              <a:latin typeface="Arial"/>
              <a:cs typeface="Arial"/>
            </a:endParaRPr>
          </a:p>
          <a:p>
            <a:pPr marL="299720" marR="80010" indent="-287020">
              <a:lnSpc>
                <a:spcPct val="100000"/>
              </a:lnSpc>
              <a:buFont typeface="Courier New"/>
              <a:buChar char="o"/>
              <a:tabLst>
                <a:tab pos="299085" algn="l"/>
                <a:tab pos="299720" algn="l"/>
              </a:tabLst>
            </a:pPr>
            <a:r>
              <a:rPr sz="1200" spc="-5" dirty="0">
                <a:latin typeface="Arial"/>
                <a:cs typeface="Arial"/>
              </a:rPr>
              <a:t>Présentation de </a:t>
            </a:r>
            <a:r>
              <a:rPr sz="1200" dirty="0">
                <a:latin typeface="Arial"/>
                <a:cs typeface="Arial"/>
              </a:rPr>
              <a:t>votre </a:t>
            </a:r>
            <a:r>
              <a:rPr sz="1200" spc="-10" dirty="0">
                <a:latin typeface="Arial"/>
                <a:cs typeface="Arial"/>
              </a:rPr>
              <a:t>logo </a:t>
            </a:r>
            <a:r>
              <a:rPr sz="1200" spc="-5" dirty="0">
                <a:latin typeface="Arial"/>
                <a:cs typeface="Arial"/>
              </a:rPr>
              <a:t>sur le </a:t>
            </a:r>
            <a:r>
              <a:rPr sz="1200" spc="-10" dirty="0">
                <a:latin typeface="Arial"/>
                <a:cs typeface="Arial"/>
              </a:rPr>
              <a:t>programme  </a:t>
            </a:r>
            <a:r>
              <a:rPr sz="1200" spc="-5" dirty="0">
                <a:latin typeface="Arial"/>
                <a:cs typeface="Arial"/>
              </a:rPr>
              <a:t>du </a:t>
            </a:r>
            <a:r>
              <a:rPr sz="1200" spc="-10" dirty="0">
                <a:latin typeface="Arial"/>
                <a:cs typeface="Arial"/>
              </a:rPr>
              <a:t>colloque </a:t>
            </a:r>
            <a:r>
              <a:rPr sz="1200" spc="-5" dirty="0">
                <a:latin typeface="Arial"/>
                <a:cs typeface="Arial"/>
              </a:rPr>
              <a:t>et</a:t>
            </a:r>
            <a:r>
              <a:rPr sz="1200" spc="30" dirty="0">
                <a:latin typeface="Arial"/>
                <a:cs typeface="Arial"/>
              </a:rPr>
              <a:t> </a:t>
            </a:r>
            <a:r>
              <a:rPr sz="1200" spc="-10" dirty="0">
                <a:latin typeface="Arial"/>
                <a:cs typeface="Arial"/>
              </a:rPr>
              <a:t>trombinoscope.</a:t>
            </a:r>
            <a:endParaRPr sz="1200" dirty="0">
              <a:latin typeface="Arial"/>
              <a:cs typeface="Arial"/>
            </a:endParaRPr>
          </a:p>
        </p:txBody>
      </p:sp>
      <p:sp>
        <p:nvSpPr>
          <p:cNvPr id="32" name="object 32"/>
          <p:cNvSpPr txBox="1"/>
          <p:nvPr/>
        </p:nvSpPr>
        <p:spPr>
          <a:xfrm>
            <a:off x="667067" y="4531105"/>
            <a:ext cx="530225" cy="208279"/>
          </a:xfrm>
          <a:prstGeom prst="rect">
            <a:avLst/>
          </a:prstGeom>
        </p:spPr>
        <p:txBody>
          <a:bodyPr vert="horz" wrap="square" lIns="0" tIns="12700" rIns="0" bIns="0" rtlCol="0">
            <a:spAutoFit/>
          </a:bodyPr>
          <a:lstStyle/>
          <a:p>
            <a:pPr marL="12700">
              <a:lnSpc>
                <a:spcPct val="100000"/>
              </a:lnSpc>
              <a:spcBef>
                <a:spcPts val="100"/>
              </a:spcBef>
            </a:pPr>
            <a:r>
              <a:rPr sz="1200" spc="-10" dirty="0">
                <a:latin typeface="Arial"/>
                <a:cs typeface="Arial"/>
              </a:rPr>
              <a:t>Digital</a:t>
            </a:r>
            <a:r>
              <a:rPr sz="1200" spc="-65" dirty="0">
                <a:latin typeface="Arial"/>
                <a:cs typeface="Arial"/>
              </a:rPr>
              <a:t> </a:t>
            </a:r>
            <a:r>
              <a:rPr sz="1200" dirty="0">
                <a:latin typeface="Arial"/>
                <a:cs typeface="Arial"/>
              </a:rPr>
              <a:t>:</a:t>
            </a:r>
            <a:endParaRPr sz="1200">
              <a:latin typeface="Arial"/>
              <a:cs typeface="Arial"/>
            </a:endParaRPr>
          </a:p>
        </p:txBody>
      </p:sp>
      <p:sp>
        <p:nvSpPr>
          <p:cNvPr id="33" name="object 33"/>
          <p:cNvSpPr txBox="1"/>
          <p:nvPr/>
        </p:nvSpPr>
        <p:spPr>
          <a:xfrm>
            <a:off x="623887" y="4896739"/>
            <a:ext cx="3341370" cy="940435"/>
          </a:xfrm>
          <a:prstGeom prst="rect">
            <a:avLst/>
          </a:prstGeom>
        </p:spPr>
        <p:txBody>
          <a:bodyPr vert="horz" wrap="square" lIns="0" tIns="12700" rIns="0" bIns="0" rtlCol="0">
            <a:spAutoFit/>
          </a:bodyPr>
          <a:lstStyle/>
          <a:p>
            <a:pPr marL="299720" indent="-287020">
              <a:lnSpc>
                <a:spcPct val="100000"/>
              </a:lnSpc>
              <a:spcBef>
                <a:spcPts val="100"/>
              </a:spcBef>
              <a:buFont typeface="Courier New"/>
              <a:buChar char="o"/>
              <a:tabLst>
                <a:tab pos="299085" algn="l"/>
                <a:tab pos="299720" algn="l"/>
              </a:tabLst>
            </a:pPr>
            <a:r>
              <a:rPr sz="1200" spc="-5" dirty="0">
                <a:latin typeface="Arial"/>
                <a:cs typeface="Arial"/>
              </a:rPr>
              <a:t>Présence sur le site </a:t>
            </a:r>
            <a:r>
              <a:rPr sz="1200" spc="-10" dirty="0">
                <a:latin typeface="Arial"/>
                <a:cs typeface="Arial"/>
              </a:rPr>
              <a:t>web </a:t>
            </a:r>
            <a:r>
              <a:rPr sz="1200" spc="-5" dirty="0">
                <a:latin typeface="Arial"/>
                <a:cs typeface="Arial"/>
              </a:rPr>
              <a:t>du</a:t>
            </a:r>
            <a:r>
              <a:rPr sz="1200" spc="15" dirty="0">
                <a:latin typeface="Arial"/>
                <a:cs typeface="Arial"/>
              </a:rPr>
              <a:t> </a:t>
            </a:r>
            <a:r>
              <a:rPr sz="1200" spc="-10" dirty="0">
                <a:latin typeface="Arial"/>
                <a:cs typeface="Arial"/>
              </a:rPr>
              <a:t>colloque,</a:t>
            </a:r>
            <a:endParaRPr sz="1200">
              <a:latin typeface="Arial"/>
              <a:cs typeface="Arial"/>
            </a:endParaRPr>
          </a:p>
          <a:p>
            <a:pPr marL="299720" indent="-287020">
              <a:lnSpc>
                <a:spcPct val="100000"/>
              </a:lnSpc>
              <a:buFont typeface="Courier New"/>
              <a:buChar char="o"/>
              <a:tabLst>
                <a:tab pos="299085" algn="l"/>
                <a:tab pos="299720" algn="l"/>
              </a:tabLst>
            </a:pPr>
            <a:r>
              <a:rPr sz="1200" spc="-5" dirty="0">
                <a:latin typeface="Arial"/>
                <a:cs typeface="Arial"/>
              </a:rPr>
              <a:t>Envoi </a:t>
            </a:r>
            <a:r>
              <a:rPr sz="1200" spc="-10" dirty="0">
                <a:latin typeface="Arial"/>
                <a:cs typeface="Arial"/>
              </a:rPr>
              <a:t>d’une e-news dédié </a:t>
            </a:r>
            <a:r>
              <a:rPr sz="1200" dirty="0">
                <a:latin typeface="Arial"/>
                <a:cs typeface="Arial"/>
              </a:rPr>
              <a:t>à </a:t>
            </a:r>
            <a:r>
              <a:rPr sz="1200" spc="-5" dirty="0">
                <a:latin typeface="Arial"/>
                <a:cs typeface="Arial"/>
              </a:rPr>
              <a:t>notre base</a:t>
            </a:r>
            <a:r>
              <a:rPr sz="1200" spc="25" dirty="0">
                <a:latin typeface="Arial"/>
                <a:cs typeface="Arial"/>
              </a:rPr>
              <a:t> </a:t>
            </a:r>
            <a:r>
              <a:rPr sz="1200" spc="-5" dirty="0">
                <a:latin typeface="Arial"/>
                <a:cs typeface="Arial"/>
              </a:rPr>
              <a:t>de</a:t>
            </a:r>
            <a:endParaRPr sz="1200">
              <a:latin typeface="Arial"/>
              <a:cs typeface="Arial"/>
            </a:endParaRPr>
          </a:p>
          <a:p>
            <a:pPr marL="299085">
              <a:lnSpc>
                <a:spcPct val="100000"/>
              </a:lnSpc>
            </a:pPr>
            <a:r>
              <a:rPr sz="1200" spc="-10" dirty="0">
                <a:latin typeface="Arial"/>
                <a:cs typeface="Arial"/>
              </a:rPr>
              <a:t>données,</a:t>
            </a:r>
            <a:endParaRPr sz="1200">
              <a:latin typeface="Arial"/>
              <a:cs typeface="Arial"/>
            </a:endParaRPr>
          </a:p>
          <a:p>
            <a:pPr marL="299720" marR="5080" indent="-287020">
              <a:lnSpc>
                <a:spcPct val="100000"/>
              </a:lnSpc>
              <a:buFont typeface="Courier New"/>
              <a:buChar char="o"/>
              <a:tabLst>
                <a:tab pos="299085" algn="l"/>
                <a:tab pos="299720" algn="l"/>
              </a:tabLst>
            </a:pPr>
            <a:r>
              <a:rPr sz="1200" spc="-10" dirty="0">
                <a:latin typeface="Arial"/>
                <a:cs typeface="Arial"/>
              </a:rPr>
              <a:t>Annonce </a:t>
            </a:r>
            <a:r>
              <a:rPr sz="1200" spc="-5" dirty="0">
                <a:latin typeface="Arial"/>
                <a:cs typeface="Arial"/>
              </a:rPr>
              <a:t>de </a:t>
            </a:r>
            <a:r>
              <a:rPr sz="1200" dirty="0">
                <a:latin typeface="Arial"/>
                <a:cs typeface="Arial"/>
              </a:rPr>
              <a:t>votre </a:t>
            </a:r>
            <a:r>
              <a:rPr sz="1200" spc="-10" dirty="0">
                <a:latin typeface="Arial"/>
                <a:cs typeface="Arial"/>
              </a:rPr>
              <a:t>partenariat </a:t>
            </a:r>
            <a:r>
              <a:rPr sz="1200" spc="-5" dirty="0">
                <a:latin typeface="Arial"/>
                <a:cs typeface="Arial"/>
              </a:rPr>
              <a:t>sur </a:t>
            </a:r>
            <a:r>
              <a:rPr sz="1200" spc="-10" dirty="0">
                <a:latin typeface="Arial"/>
                <a:cs typeface="Arial"/>
              </a:rPr>
              <a:t>les réseaux  sociaux </a:t>
            </a:r>
            <a:r>
              <a:rPr sz="1200" spc="-5" dirty="0">
                <a:latin typeface="Arial"/>
                <a:cs typeface="Arial"/>
              </a:rPr>
              <a:t>et la</a:t>
            </a:r>
            <a:r>
              <a:rPr sz="1200" spc="20" dirty="0">
                <a:latin typeface="Arial"/>
                <a:cs typeface="Arial"/>
              </a:rPr>
              <a:t> </a:t>
            </a:r>
            <a:r>
              <a:rPr sz="1200" spc="-5" dirty="0">
                <a:latin typeface="Arial"/>
                <a:cs typeface="Arial"/>
              </a:rPr>
              <a:t>presse.</a:t>
            </a:r>
            <a:endParaRPr sz="1200">
              <a:latin typeface="Arial"/>
              <a:cs typeface="Arial"/>
            </a:endParaRPr>
          </a:p>
        </p:txBody>
      </p:sp>
      <p:sp>
        <p:nvSpPr>
          <p:cNvPr id="34" name="object 34"/>
          <p:cNvSpPr txBox="1"/>
          <p:nvPr/>
        </p:nvSpPr>
        <p:spPr>
          <a:xfrm>
            <a:off x="4170679" y="2335529"/>
            <a:ext cx="751205"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Sur </a:t>
            </a:r>
            <a:r>
              <a:rPr sz="1200" spc="-10" dirty="0">
                <a:latin typeface="Arial"/>
                <a:cs typeface="Arial"/>
              </a:rPr>
              <a:t>place</a:t>
            </a:r>
            <a:r>
              <a:rPr sz="1200" spc="-60" dirty="0">
                <a:latin typeface="Arial"/>
                <a:cs typeface="Arial"/>
              </a:rPr>
              <a:t> </a:t>
            </a:r>
            <a:r>
              <a:rPr sz="1200" dirty="0">
                <a:latin typeface="Arial"/>
                <a:cs typeface="Arial"/>
              </a:rPr>
              <a:t>:</a:t>
            </a:r>
            <a:endParaRPr sz="1200">
              <a:latin typeface="Arial"/>
              <a:cs typeface="Arial"/>
            </a:endParaRPr>
          </a:p>
        </p:txBody>
      </p:sp>
      <p:sp>
        <p:nvSpPr>
          <p:cNvPr id="35" name="object 35"/>
          <p:cNvSpPr txBox="1"/>
          <p:nvPr/>
        </p:nvSpPr>
        <p:spPr>
          <a:xfrm>
            <a:off x="4170679" y="2700972"/>
            <a:ext cx="3862070" cy="1306830"/>
          </a:xfrm>
          <a:prstGeom prst="rect">
            <a:avLst/>
          </a:prstGeom>
        </p:spPr>
        <p:txBody>
          <a:bodyPr vert="horz" wrap="square" lIns="0" tIns="12700" rIns="0" bIns="0" rtlCol="0">
            <a:spAutoFit/>
          </a:bodyPr>
          <a:lstStyle/>
          <a:p>
            <a:pPr marL="299720" indent="-287020">
              <a:lnSpc>
                <a:spcPct val="100000"/>
              </a:lnSpc>
              <a:spcBef>
                <a:spcPts val="100"/>
              </a:spcBef>
              <a:buFont typeface="Courier New"/>
              <a:buChar char="o"/>
              <a:tabLst>
                <a:tab pos="299085" algn="l"/>
                <a:tab pos="299720" algn="l"/>
              </a:tabLst>
            </a:pPr>
            <a:r>
              <a:rPr sz="1200" spc="-5" dirty="0">
                <a:latin typeface="Arial"/>
                <a:cs typeface="Arial"/>
              </a:rPr>
              <a:t>Intervention de </a:t>
            </a:r>
            <a:r>
              <a:rPr sz="1200" dirty="0">
                <a:latin typeface="Arial"/>
                <a:cs typeface="Arial"/>
              </a:rPr>
              <a:t>votre </a:t>
            </a:r>
            <a:r>
              <a:rPr sz="1200" spc="-5" dirty="0">
                <a:latin typeface="Arial"/>
                <a:cs typeface="Arial"/>
              </a:rPr>
              <a:t>représentant </a:t>
            </a:r>
            <a:r>
              <a:rPr sz="1200" dirty="0">
                <a:latin typeface="Arial"/>
                <a:cs typeface="Arial"/>
              </a:rPr>
              <a:t>à </a:t>
            </a:r>
            <a:r>
              <a:rPr sz="1200" spc="-5" dirty="0">
                <a:latin typeface="Arial"/>
                <a:cs typeface="Arial"/>
              </a:rPr>
              <a:t>la</a:t>
            </a:r>
            <a:r>
              <a:rPr sz="1200" dirty="0">
                <a:latin typeface="Arial"/>
                <a:cs typeface="Arial"/>
              </a:rPr>
              <a:t> </a:t>
            </a:r>
            <a:r>
              <a:rPr sz="1200" spc="-5" dirty="0">
                <a:latin typeface="Arial"/>
                <a:cs typeface="Arial"/>
              </a:rPr>
              <a:t>tribune</a:t>
            </a:r>
            <a:endParaRPr sz="1200">
              <a:latin typeface="Arial"/>
              <a:cs typeface="Arial"/>
            </a:endParaRPr>
          </a:p>
          <a:p>
            <a:pPr marL="299720" marR="5080" indent="-287020">
              <a:lnSpc>
                <a:spcPct val="100000"/>
              </a:lnSpc>
              <a:spcBef>
                <a:spcPts val="5"/>
              </a:spcBef>
              <a:buFont typeface="Courier New"/>
              <a:buChar char="o"/>
              <a:tabLst>
                <a:tab pos="299085" algn="l"/>
                <a:tab pos="299720" algn="l"/>
              </a:tabLst>
            </a:pPr>
            <a:r>
              <a:rPr sz="1200" spc="-10" dirty="0">
                <a:latin typeface="Arial"/>
                <a:cs typeface="Arial"/>
              </a:rPr>
              <a:t>Mise </a:t>
            </a:r>
            <a:r>
              <a:rPr sz="1200" dirty="0">
                <a:latin typeface="Arial"/>
                <a:cs typeface="Arial"/>
              </a:rPr>
              <a:t>à </a:t>
            </a:r>
            <a:r>
              <a:rPr sz="1200" spc="-10" dirty="0">
                <a:latin typeface="Arial"/>
                <a:cs typeface="Arial"/>
              </a:rPr>
              <a:t>disposition </a:t>
            </a:r>
            <a:r>
              <a:rPr sz="1200" spc="-5" dirty="0">
                <a:latin typeface="Arial"/>
                <a:cs typeface="Arial"/>
              </a:rPr>
              <a:t>de </a:t>
            </a:r>
            <a:r>
              <a:rPr sz="1200" dirty="0">
                <a:latin typeface="Arial"/>
                <a:cs typeface="Arial"/>
              </a:rPr>
              <a:t>vos </a:t>
            </a:r>
            <a:r>
              <a:rPr sz="1200" spc="-10" dirty="0">
                <a:latin typeface="Arial"/>
                <a:cs typeface="Arial"/>
              </a:rPr>
              <a:t>goodies </a:t>
            </a:r>
            <a:r>
              <a:rPr sz="1200" spc="-5" dirty="0">
                <a:latin typeface="Arial"/>
                <a:cs typeface="Arial"/>
              </a:rPr>
              <a:t>et </a:t>
            </a:r>
            <a:r>
              <a:rPr sz="1200" spc="-10" dirty="0">
                <a:latin typeface="Arial"/>
                <a:cs typeface="Arial"/>
              </a:rPr>
              <a:t>documentations  dès </a:t>
            </a:r>
            <a:r>
              <a:rPr sz="1200" spc="-5" dirty="0">
                <a:latin typeface="Arial"/>
                <a:cs typeface="Arial"/>
              </a:rPr>
              <a:t>l’arrivée </a:t>
            </a:r>
            <a:r>
              <a:rPr sz="1200" spc="-10" dirty="0">
                <a:latin typeface="Arial"/>
                <a:cs typeface="Arial"/>
              </a:rPr>
              <a:t>des</a:t>
            </a:r>
            <a:r>
              <a:rPr sz="1200" spc="15" dirty="0">
                <a:latin typeface="Arial"/>
                <a:cs typeface="Arial"/>
              </a:rPr>
              <a:t> </a:t>
            </a:r>
            <a:r>
              <a:rPr sz="1200" spc="-5" dirty="0">
                <a:latin typeface="Arial"/>
                <a:cs typeface="Arial"/>
              </a:rPr>
              <a:t>participants</a:t>
            </a:r>
            <a:endParaRPr sz="1200">
              <a:latin typeface="Arial"/>
              <a:cs typeface="Arial"/>
            </a:endParaRPr>
          </a:p>
          <a:p>
            <a:pPr marL="299720" marR="59055" indent="-287020">
              <a:lnSpc>
                <a:spcPct val="100000"/>
              </a:lnSpc>
              <a:buFont typeface="Courier New"/>
              <a:buChar char="o"/>
              <a:tabLst>
                <a:tab pos="299085" algn="l"/>
                <a:tab pos="299720" algn="l"/>
              </a:tabLst>
            </a:pPr>
            <a:r>
              <a:rPr sz="1200" spc="-5" dirty="0">
                <a:latin typeface="Arial"/>
                <a:cs typeface="Arial"/>
              </a:rPr>
              <a:t>Présence de </a:t>
            </a:r>
            <a:r>
              <a:rPr sz="1200" dirty="0">
                <a:latin typeface="Arial"/>
                <a:cs typeface="Arial"/>
              </a:rPr>
              <a:t>votre </a:t>
            </a:r>
            <a:r>
              <a:rPr sz="1200" spc="-10" dirty="0">
                <a:latin typeface="Arial"/>
                <a:cs typeface="Arial"/>
              </a:rPr>
              <a:t>logo </a:t>
            </a:r>
            <a:r>
              <a:rPr sz="1200" spc="-5" dirty="0">
                <a:latin typeface="Arial"/>
                <a:cs typeface="Arial"/>
              </a:rPr>
              <a:t>sur </a:t>
            </a:r>
            <a:r>
              <a:rPr sz="1200" spc="-10" dirty="0">
                <a:latin typeface="Arial"/>
                <a:cs typeface="Arial"/>
              </a:rPr>
              <a:t>l’ensemble des </a:t>
            </a:r>
            <a:r>
              <a:rPr sz="1200" spc="-5" dirty="0">
                <a:latin typeface="Arial"/>
                <a:cs typeface="Arial"/>
              </a:rPr>
              <a:t>supports  de </a:t>
            </a:r>
            <a:r>
              <a:rPr sz="1200" spc="-10" dirty="0">
                <a:latin typeface="Arial"/>
                <a:cs typeface="Arial"/>
              </a:rPr>
              <a:t>communication </a:t>
            </a:r>
            <a:r>
              <a:rPr sz="1200" spc="-5" dirty="0">
                <a:latin typeface="Arial"/>
                <a:cs typeface="Arial"/>
              </a:rPr>
              <a:t>(kakémonos,</a:t>
            </a:r>
            <a:r>
              <a:rPr sz="1200" spc="45" dirty="0">
                <a:latin typeface="Arial"/>
                <a:cs typeface="Arial"/>
              </a:rPr>
              <a:t> </a:t>
            </a:r>
            <a:r>
              <a:rPr sz="1200" spc="-5" dirty="0">
                <a:latin typeface="Arial"/>
                <a:cs typeface="Arial"/>
              </a:rPr>
              <a:t>écrans…)</a:t>
            </a:r>
            <a:endParaRPr sz="1200">
              <a:latin typeface="Arial"/>
              <a:cs typeface="Arial"/>
            </a:endParaRPr>
          </a:p>
          <a:p>
            <a:pPr marL="299720" marR="336550" indent="-287020">
              <a:lnSpc>
                <a:spcPct val="100000"/>
              </a:lnSpc>
              <a:buFont typeface="Courier New"/>
              <a:buChar char="o"/>
              <a:tabLst>
                <a:tab pos="299085" algn="l"/>
                <a:tab pos="299720" algn="l"/>
              </a:tabLst>
            </a:pPr>
            <a:r>
              <a:rPr sz="1200" spc="-5" dirty="0">
                <a:latin typeface="Arial"/>
                <a:cs typeface="Arial"/>
              </a:rPr>
              <a:t>Présentation de </a:t>
            </a:r>
            <a:r>
              <a:rPr sz="1200" dirty="0">
                <a:latin typeface="Arial"/>
                <a:cs typeface="Arial"/>
              </a:rPr>
              <a:t>votre </a:t>
            </a:r>
            <a:r>
              <a:rPr sz="1200" spc="-10" dirty="0">
                <a:latin typeface="Arial"/>
                <a:cs typeface="Arial"/>
              </a:rPr>
              <a:t>logo </a:t>
            </a:r>
            <a:r>
              <a:rPr sz="1200" spc="-5" dirty="0">
                <a:latin typeface="Arial"/>
                <a:cs typeface="Arial"/>
              </a:rPr>
              <a:t>sur le </a:t>
            </a:r>
            <a:r>
              <a:rPr sz="1200" spc="-10" dirty="0">
                <a:latin typeface="Arial"/>
                <a:cs typeface="Arial"/>
              </a:rPr>
              <a:t>programme </a:t>
            </a:r>
            <a:r>
              <a:rPr sz="1200" spc="-5" dirty="0">
                <a:latin typeface="Arial"/>
                <a:cs typeface="Arial"/>
              </a:rPr>
              <a:t>du  </a:t>
            </a:r>
            <a:r>
              <a:rPr sz="1200" spc="-10" dirty="0">
                <a:latin typeface="Arial"/>
                <a:cs typeface="Arial"/>
              </a:rPr>
              <a:t>colloque </a:t>
            </a:r>
            <a:r>
              <a:rPr sz="1200" spc="-5" dirty="0">
                <a:latin typeface="Arial"/>
                <a:cs typeface="Arial"/>
              </a:rPr>
              <a:t>et</a:t>
            </a:r>
            <a:r>
              <a:rPr sz="1200" spc="30" dirty="0">
                <a:latin typeface="Arial"/>
                <a:cs typeface="Arial"/>
              </a:rPr>
              <a:t> </a:t>
            </a:r>
            <a:r>
              <a:rPr sz="1200" spc="-10" dirty="0">
                <a:latin typeface="Arial"/>
                <a:cs typeface="Arial"/>
              </a:rPr>
              <a:t>trombinoscope</a:t>
            </a:r>
            <a:endParaRPr sz="1200">
              <a:latin typeface="Arial"/>
              <a:cs typeface="Arial"/>
            </a:endParaRPr>
          </a:p>
        </p:txBody>
      </p:sp>
      <p:sp>
        <p:nvSpPr>
          <p:cNvPr id="36" name="object 36"/>
          <p:cNvSpPr txBox="1"/>
          <p:nvPr/>
        </p:nvSpPr>
        <p:spPr>
          <a:xfrm>
            <a:off x="4170679" y="4347527"/>
            <a:ext cx="532765" cy="208915"/>
          </a:xfrm>
          <a:prstGeom prst="rect">
            <a:avLst/>
          </a:prstGeom>
        </p:spPr>
        <p:txBody>
          <a:bodyPr vert="horz" wrap="square" lIns="0" tIns="12700" rIns="0" bIns="0" rtlCol="0">
            <a:spAutoFit/>
          </a:bodyPr>
          <a:lstStyle/>
          <a:p>
            <a:pPr marL="12700">
              <a:lnSpc>
                <a:spcPct val="100000"/>
              </a:lnSpc>
              <a:spcBef>
                <a:spcPts val="100"/>
              </a:spcBef>
            </a:pPr>
            <a:r>
              <a:rPr sz="1200" spc="-10" dirty="0">
                <a:latin typeface="Arial"/>
                <a:cs typeface="Arial"/>
              </a:rPr>
              <a:t>Digital</a:t>
            </a:r>
            <a:r>
              <a:rPr sz="1200" spc="-35" dirty="0">
                <a:latin typeface="Arial"/>
                <a:cs typeface="Arial"/>
              </a:rPr>
              <a:t> </a:t>
            </a:r>
            <a:r>
              <a:rPr sz="1200" dirty="0">
                <a:latin typeface="Arial"/>
                <a:cs typeface="Arial"/>
              </a:rPr>
              <a:t>:</a:t>
            </a:r>
            <a:endParaRPr sz="1200">
              <a:latin typeface="Arial"/>
              <a:cs typeface="Arial"/>
            </a:endParaRPr>
          </a:p>
        </p:txBody>
      </p:sp>
      <p:sp>
        <p:nvSpPr>
          <p:cNvPr id="37" name="object 37"/>
          <p:cNvSpPr txBox="1"/>
          <p:nvPr/>
        </p:nvSpPr>
        <p:spPr>
          <a:xfrm>
            <a:off x="4170679" y="4713858"/>
            <a:ext cx="3768725" cy="757555"/>
          </a:xfrm>
          <a:prstGeom prst="rect">
            <a:avLst/>
          </a:prstGeom>
        </p:spPr>
        <p:txBody>
          <a:bodyPr vert="horz" wrap="square" lIns="0" tIns="12700" rIns="0" bIns="0" rtlCol="0">
            <a:spAutoFit/>
          </a:bodyPr>
          <a:lstStyle/>
          <a:p>
            <a:pPr marL="299720" indent="-287020">
              <a:lnSpc>
                <a:spcPct val="100000"/>
              </a:lnSpc>
              <a:spcBef>
                <a:spcPts val="100"/>
              </a:spcBef>
              <a:buFont typeface="Courier New"/>
              <a:buChar char="o"/>
              <a:tabLst>
                <a:tab pos="299085" algn="l"/>
                <a:tab pos="299720" algn="l"/>
              </a:tabLst>
            </a:pPr>
            <a:r>
              <a:rPr sz="1200" spc="-5" dirty="0">
                <a:latin typeface="Arial"/>
                <a:cs typeface="Arial"/>
              </a:rPr>
              <a:t>Présence sur le site </a:t>
            </a:r>
            <a:r>
              <a:rPr sz="1200" spc="-10" dirty="0">
                <a:latin typeface="Arial"/>
                <a:cs typeface="Arial"/>
              </a:rPr>
              <a:t>web </a:t>
            </a:r>
            <a:r>
              <a:rPr sz="1200" spc="-5" dirty="0">
                <a:latin typeface="Arial"/>
                <a:cs typeface="Arial"/>
              </a:rPr>
              <a:t>du</a:t>
            </a:r>
            <a:r>
              <a:rPr sz="1200" spc="20" dirty="0">
                <a:latin typeface="Arial"/>
                <a:cs typeface="Arial"/>
              </a:rPr>
              <a:t> </a:t>
            </a:r>
            <a:r>
              <a:rPr sz="1200" spc="-10" dirty="0">
                <a:latin typeface="Arial"/>
                <a:cs typeface="Arial"/>
              </a:rPr>
              <a:t>colloque,</a:t>
            </a:r>
            <a:endParaRPr sz="1200">
              <a:latin typeface="Arial"/>
              <a:cs typeface="Arial"/>
            </a:endParaRPr>
          </a:p>
          <a:p>
            <a:pPr marL="299720" indent="-287020">
              <a:lnSpc>
                <a:spcPct val="100000"/>
              </a:lnSpc>
              <a:buFont typeface="Courier New"/>
              <a:buChar char="o"/>
              <a:tabLst>
                <a:tab pos="299085" algn="l"/>
                <a:tab pos="299720" algn="l"/>
              </a:tabLst>
            </a:pPr>
            <a:r>
              <a:rPr sz="1200" spc="-5" dirty="0">
                <a:latin typeface="Arial"/>
                <a:cs typeface="Arial"/>
              </a:rPr>
              <a:t>Envoi </a:t>
            </a:r>
            <a:r>
              <a:rPr sz="1200" spc="-10" dirty="0">
                <a:latin typeface="Arial"/>
                <a:cs typeface="Arial"/>
              </a:rPr>
              <a:t>d’une e-news dédié </a:t>
            </a:r>
            <a:r>
              <a:rPr sz="1200" dirty="0">
                <a:latin typeface="Arial"/>
                <a:cs typeface="Arial"/>
              </a:rPr>
              <a:t>à </a:t>
            </a:r>
            <a:r>
              <a:rPr sz="1200" spc="-5" dirty="0">
                <a:latin typeface="Arial"/>
                <a:cs typeface="Arial"/>
              </a:rPr>
              <a:t>notre base de</a:t>
            </a:r>
            <a:r>
              <a:rPr sz="1200" spc="25" dirty="0">
                <a:latin typeface="Arial"/>
                <a:cs typeface="Arial"/>
              </a:rPr>
              <a:t> </a:t>
            </a:r>
            <a:r>
              <a:rPr sz="1200" spc="-10" dirty="0">
                <a:latin typeface="Arial"/>
                <a:cs typeface="Arial"/>
              </a:rPr>
              <a:t>données</a:t>
            </a:r>
            <a:endParaRPr sz="1200">
              <a:latin typeface="Arial"/>
              <a:cs typeface="Arial"/>
            </a:endParaRPr>
          </a:p>
          <a:p>
            <a:pPr marL="299720" indent="-287020">
              <a:lnSpc>
                <a:spcPct val="100000"/>
              </a:lnSpc>
              <a:buFont typeface="Courier New"/>
              <a:buChar char="o"/>
              <a:tabLst>
                <a:tab pos="299085" algn="l"/>
                <a:tab pos="299720" algn="l"/>
              </a:tabLst>
            </a:pPr>
            <a:r>
              <a:rPr sz="1200" spc="-10" dirty="0">
                <a:latin typeface="Arial"/>
                <a:cs typeface="Arial"/>
              </a:rPr>
              <a:t>Annonce </a:t>
            </a:r>
            <a:r>
              <a:rPr sz="1200" spc="-5" dirty="0">
                <a:latin typeface="Arial"/>
                <a:cs typeface="Arial"/>
              </a:rPr>
              <a:t>de </a:t>
            </a:r>
            <a:r>
              <a:rPr sz="1200" dirty="0">
                <a:latin typeface="Arial"/>
                <a:cs typeface="Arial"/>
              </a:rPr>
              <a:t>votre </a:t>
            </a:r>
            <a:r>
              <a:rPr sz="1200" spc="-10" dirty="0">
                <a:latin typeface="Arial"/>
                <a:cs typeface="Arial"/>
              </a:rPr>
              <a:t>partenariat </a:t>
            </a:r>
            <a:r>
              <a:rPr sz="1200" spc="-5" dirty="0">
                <a:latin typeface="Arial"/>
                <a:cs typeface="Arial"/>
              </a:rPr>
              <a:t>sur </a:t>
            </a:r>
            <a:r>
              <a:rPr sz="1200" spc="-10" dirty="0">
                <a:latin typeface="Arial"/>
                <a:cs typeface="Arial"/>
              </a:rPr>
              <a:t>les</a:t>
            </a:r>
            <a:r>
              <a:rPr sz="1200" spc="45" dirty="0">
                <a:latin typeface="Arial"/>
                <a:cs typeface="Arial"/>
              </a:rPr>
              <a:t> </a:t>
            </a:r>
            <a:r>
              <a:rPr sz="1200" spc="-10" dirty="0">
                <a:latin typeface="Arial"/>
                <a:cs typeface="Arial"/>
              </a:rPr>
              <a:t>réseaux</a:t>
            </a:r>
            <a:endParaRPr sz="1200">
              <a:latin typeface="Arial"/>
              <a:cs typeface="Arial"/>
            </a:endParaRPr>
          </a:p>
          <a:p>
            <a:pPr marL="299720">
              <a:lnSpc>
                <a:spcPct val="100000"/>
              </a:lnSpc>
            </a:pPr>
            <a:r>
              <a:rPr sz="1200" spc="-5" dirty="0">
                <a:latin typeface="Arial"/>
                <a:cs typeface="Arial"/>
              </a:rPr>
              <a:t>sociaux et la</a:t>
            </a:r>
            <a:r>
              <a:rPr sz="1200" spc="10" dirty="0">
                <a:latin typeface="Arial"/>
                <a:cs typeface="Arial"/>
              </a:rPr>
              <a:t> </a:t>
            </a:r>
            <a:r>
              <a:rPr sz="1200" spc="-5" dirty="0">
                <a:latin typeface="Arial"/>
                <a:cs typeface="Arial"/>
              </a:rPr>
              <a:t>presse.</a:t>
            </a:r>
            <a:endParaRPr sz="1200">
              <a:latin typeface="Arial"/>
              <a:cs typeface="Arial"/>
            </a:endParaRPr>
          </a:p>
        </p:txBody>
      </p:sp>
      <p:sp>
        <p:nvSpPr>
          <p:cNvPr id="38" name="object 38"/>
          <p:cNvSpPr txBox="1"/>
          <p:nvPr/>
        </p:nvSpPr>
        <p:spPr>
          <a:xfrm>
            <a:off x="8144509" y="2335529"/>
            <a:ext cx="751205" cy="208279"/>
          </a:xfrm>
          <a:prstGeom prst="rect">
            <a:avLst/>
          </a:prstGeom>
        </p:spPr>
        <p:txBody>
          <a:bodyPr vert="horz" wrap="square" lIns="0" tIns="12700" rIns="0" bIns="0" rtlCol="0">
            <a:spAutoFit/>
          </a:bodyPr>
          <a:lstStyle/>
          <a:p>
            <a:pPr marL="12700">
              <a:lnSpc>
                <a:spcPct val="100000"/>
              </a:lnSpc>
              <a:spcBef>
                <a:spcPts val="100"/>
              </a:spcBef>
            </a:pPr>
            <a:r>
              <a:rPr sz="1200" spc="-5" dirty="0">
                <a:latin typeface="Arial"/>
                <a:cs typeface="Arial"/>
              </a:rPr>
              <a:t>Sur </a:t>
            </a:r>
            <a:r>
              <a:rPr sz="1200" spc="-10" dirty="0">
                <a:latin typeface="Arial"/>
                <a:cs typeface="Arial"/>
              </a:rPr>
              <a:t>place</a:t>
            </a:r>
            <a:r>
              <a:rPr sz="1200" spc="-60" dirty="0">
                <a:latin typeface="Arial"/>
                <a:cs typeface="Arial"/>
              </a:rPr>
              <a:t> </a:t>
            </a:r>
            <a:r>
              <a:rPr sz="1200" dirty="0">
                <a:latin typeface="Arial"/>
                <a:cs typeface="Arial"/>
              </a:rPr>
              <a:t>:</a:t>
            </a:r>
            <a:endParaRPr sz="1200">
              <a:latin typeface="Arial"/>
              <a:cs typeface="Arial"/>
            </a:endParaRPr>
          </a:p>
        </p:txBody>
      </p:sp>
      <p:sp>
        <p:nvSpPr>
          <p:cNvPr id="39" name="object 39"/>
          <p:cNvSpPr txBox="1"/>
          <p:nvPr/>
        </p:nvSpPr>
        <p:spPr>
          <a:xfrm>
            <a:off x="8144509" y="2700972"/>
            <a:ext cx="3530600" cy="1489710"/>
          </a:xfrm>
          <a:prstGeom prst="rect">
            <a:avLst/>
          </a:prstGeom>
        </p:spPr>
        <p:txBody>
          <a:bodyPr vert="horz" wrap="square" lIns="0" tIns="12700" rIns="0" bIns="0" rtlCol="0">
            <a:spAutoFit/>
          </a:bodyPr>
          <a:lstStyle/>
          <a:p>
            <a:pPr marL="299720" marR="309245" indent="-287020">
              <a:lnSpc>
                <a:spcPct val="100000"/>
              </a:lnSpc>
              <a:spcBef>
                <a:spcPts val="100"/>
              </a:spcBef>
              <a:buFont typeface="Courier New"/>
              <a:buChar char="o"/>
              <a:tabLst>
                <a:tab pos="342265" algn="l"/>
                <a:tab pos="342900" algn="l"/>
              </a:tabLst>
            </a:pPr>
            <a:r>
              <a:rPr dirty="0"/>
              <a:t>	</a:t>
            </a:r>
            <a:r>
              <a:rPr sz="1200" spc="-5" dirty="0">
                <a:latin typeface="Arial"/>
                <a:cs typeface="Arial"/>
              </a:rPr>
              <a:t>Présence de </a:t>
            </a:r>
            <a:r>
              <a:rPr sz="1200" dirty="0">
                <a:latin typeface="Arial"/>
                <a:cs typeface="Arial"/>
              </a:rPr>
              <a:t>votre </a:t>
            </a:r>
            <a:r>
              <a:rPr sz="1200" spc="-10" dirty="0">
                <a:latin typeface="Arial"/>
                <a:cs typeface="Arial"/>
              </a:rPr>
              <a:t>logo </a:t>
            </a:r>
            <a:r>
              <a:rPr sz="1200" spc="-5" dirty="0">
                <a:latin typeface="Arial"/>
                <a:cs typeface="Arial"/>
              </a:rPr>
              <a:t>sur </a:t>
            </a:r>
            <a:r>
              <a:rPr sz="1200" spc="-10" dirty="0">
                <a:latin typeface="Arial"/>
                <a:cs typeface="Arial"/>
              </a:rPr>
              <a:t>l’ensemble des  </a:t>
            </a:r>
            <a:r>
              <a:rPr sz="1200" spc="-5" dirty="0">
                <a:latin typeface="Arial"/>
                <a:cs typeface="Arial"/>
              </a:rPr>
              <a:t>supports de </a:t>
            </a:r>
            <a:r>
              <a:rPr sz="1200" spc="-10" dirty="0">
                <a:latin typeface="Arial"/>
                <a:cs typeface="Arial"/>
              </a:rPr>
              <a:t>communication </a:t>
            </a:r>
            <a:r>
              <a:rPr sz="1200" spc="-5" dirty="0">
                <a:latin typeface="Arial"/>
                <a:cs typeface="Arial"/>
              </a:rPr>
              <a:t>(kakémonos,  écrans…)</a:t>
            </a:r>
            <a:endParaRPr sz="1200" dirty="0">
              <a:latin typeface="Arial"/>
              <a:cs typeface="Arial"/>
            </a:endParaRPr>
          </a:p>
          <a:p>
            <a:pPr marL="299720" marR="5080" indent="-287020">
              <a:lnSpc>
                <a:spcPct val="100000"/>
              </a:lnSpc>
              <a:spcBef>
                <a:spcPts val="5"/>
              </a:spcBef>
              <a:buFont typeface="Courier New"/>
              <a:buChar char="o"/>
              <a:tabLst>
                <a:tab pos="299085" algn="l"/>
                <a:tab pos="299720" algn="l"/>
              </a:tabLst>
            </a:pPr>
            <a:r>
              <a:rPr sz="1200" spc="-5" dirty="0">
                <a:latin typeface="Arial"/>
                <a:cs typeface="Arial"/>
              </a:rPr>
              <a:t>Présentation de </a:t>
            </a:r>
            <a:r>
              <a:rPr sz="1200" dirty="0">
                <a:latin typeface="Arial"/>
                <a:cs typeface="Arial"/>
              </a:rPr>
              <a:t>votre </a:t>
            </a:r>
            <a:r>
              <a:rPr sz="1200" spc="-10" dirty="0">
                <a:latin typeface="Arial"/>
                <a:cs typeface="Arial"/>
              </a:rPr>
              <a:t>logo </a:t>
            </a:r>
            <a:r>
              <a:rPr sz="1200" spc="-5" dirty="0">
                <a:latin typeface="Arial"/>
                <a:cs typeface="Arial"/>
              </a:rPr>
              <a:t>sur le </a:t>
            </a:r>
            <a:r>
              <a:rPr sz="1200" spc="-10" dirty="0">
                <a:latin typeface="Arial"/>
                <a:cs typeface="Arial"/>
              </a:rPr>
              <a:t>programme </a:t>
            </a:r>
            <a:r>
              <a:rPr sz="1200" spc="-5" dirty="0">
                <a:latin typeface="Arial"/>
                <a:cs typeface="Arial"/>
              </a:rPr>
              <a:t>du  </a:t>
            </a:r>
            <a:r>
              <a:rPr sz="1200" spc="-10" dirty="0">
                <a:latin typeface="Arial"/>
                <a:cs typeface="Arial"/>
              </a:rPr>
              <a:t>colloque </a:t>
            </a:r>
            <a:r>
              <a:rPr sz="1200" spc="-5" dirty="0">
                <a:latin typeface="Arial"/>
                <a:cs typeface="Arial"/>
              </a:rPr>
              <a:t>et</a:t>
            </a:r>
            <a:r>
              <a:rPr sz="1200" spc="30" dirty="0">
                <a:latin typeface="Arial"/>
                <a:cs typeface="Arial"/>
              </a:rPr>
              <a:t> </a:t>
            </a:r>
            <a:r>
              <a:rPr sz="1200" spc="-10" dirty="0">
                <a:latin typeface="Arial"/>
                <a:cs typeface="Arial"/>
              </a:rPr>
              <a:t>trombinoscope</a:t>
            </a:r>
            <a:endParaRPr sz="1200" dirty="0">
              <a:latin typeface="Arial"/>
              <a:cs typeface="Arial"/>
            </a:endParaRPr>
          </a:p>
          <a:p>
            <a:pPr marL="299720" indent="-287020">
              <a:lnSpc>
                <a:spcPct val="100000"/>
              </a:lnSpc>
              <a:buFont typeface="Courier New"/>
              <a:buChar char="o"/>
              <a:tabLst>
                <a:tab pos="299085" algn="l"/>
                <a:tab pos="299720" algn="l"/>
              </a:tabLst>
            </a:pPr>
            <a:r>
              <a:rPr sz="1200" spc="-5" dirty="0">
                <a:latin typeface="Arial"/>
                <a:cs typeface="Arial"/>
              </a:rPr>
              <a:t>Présence de </a:t>
            </a:r>
            <a:r>
              <a:rPr sz="1200" dirty="0">
                <a:latin typeface="Arial"/>
                <a:cs typeface="Arial"/>
              </a:rPr>
              <a:t>votre </a:t>
            </a:r>
            <a:r>
              <a:rPr sz="1200" spc="-10" dirty="0">
                <a:latin typeface="Arial"/>
                <a:cs typeface="Arial"/>
              </a:rPr>
              <a:t>logo </a:t>
            </a:r>
            <a:r>
              <a:rPr sz="1200" spc="-5" dirty="0">
                <a:latin typeface="Arial"/>
                <a:cs typeface="Arial"/>
              </a:rPr>
              <a:t>sur </a:t>
            </a:r>
            <a:r>
              <a:rPr sz="1200" spc="-10" dirty="0">
                <a:latin typeface="Arial"/>
                <a:cs typeface="Arial"/>
              </a:rPr>
              <a:t>les</a:t>
            </a:r>
            <a:r>
              <a:rPr sz="1200" spc="10" dirty="0">
                <a:latin typeface="Arial"/>
                <a:cs typeface="Arial"/>
              </a:rPr>
              <a:t> </a:t>
            </a:r>
            <a:r>
              <a:rPr sz="1200" spc="-10" dirty="0">
                <a:latin typeface="Arial"/>
                <a:cs typeface="Arial"/>
              </a:rPr>
              <a:t>Slides</a:t>
            </a:r>
            <a:endParaRPr sz="1200" dirty="0">
              <a:latin typeface="Arial"/>
              <a:cs typeface="Arial"/>
            </a:endParaRPr>
          </a:p>
          <a:p>
            <a:pPr marL="299720">
              <a:lnSpc>
                <a:spcPct val="100000"/>
              </a:lnSpc>
            </a:pPr>
            <a:r>
              <a:rPr sz="1200" spc="-5" dirty="0">
                <a:latin typeface="Arial"/>
                <a:cs typeface="Arial"/>
              </a:rPr>
              <a:t>d’ouverture et de</a:t>
            </a:r>
            <a:r>
              <a:rPr sz="1200" dirty="0">
                <a:latin typeface="Arial"/>
                <a:cs typeface="Arial"/>
              </a:rPr>
              <a:t> </a:t>
            </a:r>
            <a:r>
              <a:rPr sz="1200" spc="-5" dirty="0">
                <a:latin typeface="Arial"/>
                <a:cs typeface="Arial"/>
              </a:rPr>
              <a:t>clôture</a:t>
            </a:r>
            <a:endParaRPr sz="1200" dirty="0">
              <a:latin typeface="Arial"/>
              <a:cs typeface="Arial"/>
            </a:endParaRPr>
          </a:p>
          <a:p>
            <a:pPr marL="299720" indent="-287020">
              <a:lnSpc>
                <a:spcPct val="100000"/>
              </a:lnSpc>
              <a:buFont typeface="Courier New"/>
              <a:buChar char="o"/>
              <a:tabLst>
                <a:tab pos="299085" algn="l"/>
                <a:tab pos="299720" algn="l"/>
              </a:tabLst>
            </a:pPr>
            <a:r>
              <a:rPr sz="1200" spc="-10" dirty="0">
                <a:latin typeface="Arial"/>
                <a:cs typeface="Arial"/>
              </a:rPr>
              <a:t>Visibilité </a:t>
            </a:r>
            <a:r>
              <a:rPr sz="1200" spc="-5" dirty="0">
                <a:latin typeface="Arial"/>
                <a:cs typeface="Arial"/>
              </a:rPr>
              <a:t>lors de la </a:t>
            </a:r>
            <a:r>
              <a:rPr sz="1200" spc="-10" dirty="0">
                <a:latin typeface="Arial"/>
                <a:cs typeface="Arial"/>
              </a:rPr>
              <a:t>pause</a:t>
            </a:r>
            <a:r>
              <a:rPr sz="1200" spc="20" dirty="0">
                <a:latin typeface="Arial"/>
                <a:cs typeface="Arial"/>
              </a:rPr>
              <a:t> </a:t>
            </a:r>
            <a:r>
              <a:rPr sz="1200" spc="-10" dirty="0">
                <a:latin typeface="Arial"/>
                <a:cs typeface="Arial"/>
              </a:rPr>
              <a:t>déjeuner</a:t>
            </a:r>
            <a:endParaRPr sz="1200" dirty="0">
              <a:latin typeface="Arial"/>
              <a:cs typeface="Arial"/>
            </a:endParaRPr>
          </a:p>
        </p:txBody>
      </p:sp>
      <p:sp>
        <p:nvSpPr>
          <p:cNvPr id="40" name="object 40"/>
          <p:cNvSpPr txBox="1"/>
          <p:nvPr/>
        </p:nvSpPr>
        <p:spPr>
          <a:xfrm>
            <a:off x="8144509" y="4347527"/>
            <a:ext cx="532765" cy="208915"/>
          </a:xfrm>
          <a:prstGeom prst="rect">
            <a:avLst/>
          </a:prstGeom>
        </p:spPr>
        <p:txBody>
          <a:bodyPr vert="horz" wrap="square" lIns="0" tIns="12700" rIns="0" bIns="0" rtlCol="0">
            <a:spAutoFit/>
          </a:bodyPr>
          <a:lstStyle/>
          <a:p>
            <a:pPr marL="12700">
              <a:lnSpc>
                <a:spcPct val="100000"/>
              </a:lnSpc>
              <a:spcBef>
                <a:spcPts val="100"/>
              </a:spcBef>
            </a:pPr>
            <a:r>
              <a:rPr sz="1200" spc="-10" dirty="0">
                <a:latin typeface="Arial"/>
                <a:cs typeface="Arial"/>
              </a:rPr>
              <a:t>Digital</a:t>
            </a:r>
            <a:r>
              <a:rPr sz="1200" spc="-35" dirty="0">
                <a:latin typeface="Arial"/>
                <a:cs typeface="Arial"/>
              </a:rPr>
              <a:t> </a:t>
            </a:r>
            <a:r>
              <a:rPr sz="1200" dirty="0">
                <a:latin typeface="Arial"/>
                <a:cs typeface="Arial"/>
              </a:rPr>
              <a:t>:</a:t>
            </a:r>
            <a:endParaRPr sz="1200">
              <a:latin typeface="Arial"/>
              <a:cs typeface="Arial"/>
            </a:endParaRPr>
          </a:p>
        </p:txBody>
      </p:sp>
      <p:sp>
        <p:nvSpPr>
          <p:cNvPr id="41" name="object 41"/>
          <p:cNvSpPr txBox="1"/>
          <p:nvPr/>
        </p:nvSpPr>
        <p:spPr>
          <a:xfrm>
            <a:off x="8144509" y="4713858"/>
            <a:ext cx="3147695" cy="574675"/>
          </a:xfrm>
          <a:prstGeom prst="rect">
            <a:avLst/>
          </a:prstGeom>
        </p:spPr>
        <p:txBody>
          <a:bodyPr vert="horz" wrap="square" lIns="0" tIns="12700" rIns="0" bIns="0" rtlCol="0">
            <a:spAutoFit/>
          </a:bodyPr>
          <a:lstStyle/>
          <a:p>
            <a:pPr marL="299720" indent="-287020">
              <a:lnSpc>
                <a:spcPct val="100000"/>
              </a:lnSpc>
              <a:spcBef>
                <a:spcPts val="100"/>
              </a:spcBef>
              <a:buFont typeface="Courier New"/>
              <a:buChar char="o"/>
              <a:tabLst>
                <a:tab pos="299085" algn="l"/>
                <a:tab pos="299720" algn="l"/>
              </a:tabLst>
            </a:pPr>
            <a:r>
              <a:rPr sz="1200" spc="-5" dirty="0">
                <a:latin typeface="Arial"/>
                <a:cs typeface="Arial"/>
              </a:rPr>
              <a:t>Présence sur le site </a:t>
            </a:r>
            <a:r>
              <a:rPr sz="1200" spc="-10" dirty="0">
                <a:latin typeface="Arial"/>
                <a:cs typeface="Arial"/>
              </a:rPr>
              <a:t>web </a:t>
            </a:r>
            <a:r>
              <a:rPr sz="1200" spc="-5" dirty="0">
                <a:latin typeface="Arial"/>
                <a:cs typeface="Arial"/>
              </a:rPr>
              <a:t>du</a:t>
            </a:r>
            <a:r>
              <a:rPr sz="1200" spc="20" dirty="0">
                <a:latin typeface="Arial"/>
                <a:cs typeface="Arial"/>
              </a:rPr>
              <a:t> </a:t>
            </a:r>
            <a:r>
              <a:rPr sz="1200" spc="-10" dirty="0">
                <a:latin typeface="Arial"/>
                <a:cs typeface="Arial"/>
              </a:rPr>
              <a:t>colloque</a:t>
            </a:r>
            <a:endParaRPr sz="1200">
              <a:latin typeface="Arial"/>
              <a:cs typeface="Arial"/>
            </a:endParaRPr>
          </a:p>
          <a:p>
            <a:pPr marL="299720" marR="5080" indent="-287020">
              <a:lnSpc>
                <a:spcPct val="100000"/>
              </a:lnSpc>
              <a:buFont typeface="Courier New"/>
              <a:buChar char="o"/>
              <a:tabLst>
                <a:tab pos="299085" algn="l"/>
                <a:tab pos="299720" algn="l"/>
              </a:tabLst>
            </a:pPr>
            <a:r>
              <a:rPr sz="1200" spc="-5" dirty="0">
                <a:latin typeface="Arial"/>
                <a:cs typeface="Arial"/>
              </a:rPr>
              <a:t>Envoi </a:t>
            </a:r>
            <a:r>
              <a:rPr sz="1200" spc="-10" dirty="0">
                <a:latin typeface="Arial"/>
                <a:cs typeface="Arial"/>
              </a:rPr>
              <a:t>d’une e-news dédié </a:t>
            </a:r>
            <a:r>
              <a:rPr sz="1200" dirty="0">
                <a:latin typeface="Arial"/>
                <a:cs typeface="Arial"/>
              </a:rPr>
              <a:t>à </a:t>
            </a:r>
            <a:r>
              <a:rPr sz="1200" spc="-5" dirty="0">
                <a:latin typeface="Arial"/>
                <a:cs typeface="Arial"/>
              </a:rPr>
              <a:t>notre base de  </a:t>
            </a:r>
            <a:r>
              <a:rPr sz="1200" spc="-10" dirty="0">
                <a:latin typeface="Arial"/>
                <a:cs typeface="Arial"/>
              </a:rPr>
              <a:t>données.</a:t>
            </a:r>
            <a:endParaRPr sz="1200">
              <a:latin typeface="Arial"/>
              <a:cs typeface="Arial"/>
            </a:endParaRPr>
          </a:p>
        </p:txBody>
      </p:sp>
      <p:sp>
        <p:nvSpPr>
          <p:cNvPr id="42" name="object 42"/>
          <p:cNvSpPr txBox="1"/>
          <p:nvPr/>
        </p:nvSpPr>
        <p:spPr>
          <a:xfrm>
            <a:off x="1849120" y="6292850"/>
            <a:ext cx="1002665" cy="239395"/>
          </a:xfrm>
          <a:prstGeom prst="rect">
            <a:avLst/>
          </a:prstGeom>
        </p:spPr>
        <p:txBody>
          <a:bodyPr vert="horz" wrap="square" lIns="0" tIns="12700" rIns="0" bIns="0" rtlCol="0">
            <a:spAutoFit/>
          </a:bodyPr>
          <a:lstStyle/>
          <a:p>
            <a:pPr marL="12700">
              <a:lnSpc>
                <a:spcPct val="100000"/>
              </a:lnSpc>
              <a:spcBef>
                <a:spcPts val="100"/>
              </a:spcBef>
            </a:pPr>
            <a:r>
              <a:rPr sz="1400" b="1" spc="-5" dirty="0">
                <a:latin typeface="Arial"/>
                <a:cs typeface="Arial"/>
              </a:rPr>
              <a:t>13 000€</a:t>
            </a:r>
            <a:r>
              <a:rPr sz="1400" b="1" spc="-75" dirty="0">
                <a:latin typeface="Arial"/>
                <a:cs typeface="Arial"/>
              </a:rPr>
              <a:t> </a:t>
            </a:r>
            <a:r>
              <a:rPr sz="1400" b="1" spc="-5" dirty="0">
                <a:latin typeface="Arial"/>
                <a:cs typeface="Arial"/>
              </a:rPr>
              <a:t>H.T</a:t>
            </a:r>
            <a:endParaRPr sz="1400">
              <a:latin typeface="Arial"/>
              <a:cs typeface="Arial"/>
            </a:endParaRPr>
          </a:p>
        </p:txBody>
      </p:sp>
      <p:sp>
        <p:nvSpPr>
          <p:cNvPr id="43" name="object 43"/>
          <p:cNvSpPr txBox="1"/>
          <p:nvPr/>
        </p:nvSpPr>
        <p:spPr>
          <a:xfrm>
            <a:off x="5680075" y="6292850"/>
            <a:ext cx="905510" cy="239395"/>
          </a:xfrm>
          <a:prstGeom prst="rect">
            <a:avLst/>
          </a:prstGeom>
        </p:spPr>
        <p:txBody>
          <a:bodyPr vert="horz" wrap="square" lIns="0" tIns="12700" rIns="0" bIns="0" rtlCol="0">
            <a:spAutoFit/>
          </a:bodyPr>
          <a:lstStyle/>
          <a:p>
            <a:pPr marL="12700">
              <a:lnSpc>
                <a:spcPct val="100000"/>
              </a:lnSpc>
              <a:spcBef>
                <a:spcPts val="100"/>
              </a:spcBef>
            </a:pPr>
            <a:r>
              <a:rPr sz="1400" b="1" dirty="0">
                <a:latin typeface="Arial"/>
                <a:cs typeface="Arial"/>
              </a:rPr>
              <a:t>9 </a:t>
            </a:r>
            <a:r>
              <a:rPr sz="1400" b="1" spc="-5" dirty="0">
                <a:latin typeface="Arial"/>
                <a:cs typeface="Arial"/>
              </a:rPr>
              <a:t>000€</a:t>
            </a:r>
            <a:r>
              <a:rPr sz="1400" b="1" spc="-75" dirty="0">
                <a:latin typeface="Arial"/>
                <a:cs typeface="Arial"/>
              </a:rPr>
              <a:t> </a:t>
            </a:r>
            <a:r>
              <a:rPr sz="1400" b="1" spc="-5" dirty="0">
                <a:latin typeface="Arial"/>
                <a:cs typeface="Arial"/>
              </a:rPr>
              <a:t>H.T</a:t>
            </a:r>
            <a:endParaRPr sz="1400">
              <a:latin typeface="Arial"/>
              <a:cs typeface="Arial"/>
            </a:endParaRPr>
          </a:p>
        </p:txBody>
      </p:sp>
      <p:sp>
        <p:nvSpPr>
          <p:cNvPr id="44" name="object 44"/>
          <p:cNvSpPr txBox="1"/>
          <p:nvPr/>
        </p:nvSpPr>
        <p:spPr>
          <a:xfrm>
            <a:off x="9486518" y="6292850"/>
            <a:ext cx="951865" cy="239395"/>
          </a:xfrm>
          <a:prstGeom prst="rect">
            <a:avLst/>
          </a:prstGeom>
        </p:spPr>
        <p:txBody>
          <a:bodyPr vert="horz" wrap="square" lIns="0" tIns="12700" rIns="0" bIns="0" rtlCol="0">
            <a:spAutoFit/>
          </a:bodyPr>
          <a:lstStyle/>
          <a:p>
            <a:pPr marL="12700">
              <a:lnSpc>
                <a:spcPct val="100000"/>
              </a:lnSpc>
              <a:spcBef>
                <a:spcPts val="100"/>
              </a:spcBef>
            </a:pPr>
            <a:r>
              <a:rPr sz="1400" b="1" dirty="0">
                <a:latin typeface="Arial"/>
                <a:cs typeface="Arial"/>
              </a:rPr>
              <a:t>5 </a:t>
            </a:r>
            <a:r>
              <a:rPr sz="1400" b="1" spc="-5" dirty="0">
                <a:latin typeface="Arial"/>
                <a:cs typeface="Arial"/>
              </a:rPr>
              <a:t>000 </a:t>
            </a:r>
            <a:r>
              <a:rPr sz="1400" b="1" dirty="0">
                <a:latin typeface="Arial"/>
                <a:cs typeface="Arial"/>
              </a:rPr>
              <a:t>€</a:t>
            </a:r>
            <a:r>
              <a:rPr sz="1400" b="1" spc="-95" dirty="0">
                <a:latin typeface="Arial"/>
                <a:cs typeface="Arial"/>
              </a:rPr>
              <a:t> </a:t>
            </a:r>
            <a:r>
              <a:rPr sz="1400" b="1" spc="-5" dirty="0">
                <a:latin typeface="Arial"/>
                <a:cs typeface="Arial"/>
              </a:rPr>
              <a:t>H.T</a:t>
            </a:r>
            <a:endParaRPr sz="1400">
              <a:latin typeface="Arial"/>
              <a:cs typeface="Arial"/>
            </a:endParaRPr>
          </a:p>
        </p:txBody>
      </p:sp>
      <p:sp>
        <p:nvSpPr>
          <p:cNvPr id="45" name="object 45"/>
          <p:cNvSpPr txBox="1">
            <a:spLocks noGrp="1"/>
          </p:cNvSpPr>
          <p:nvPr>
            <p:ph type="title"/>
          </p:nvPr>
        </p:nvSpPr>
        <p:spPr>
          <a:xfrm>
            <a:off x="3771965" y="277362"/>
            <a:ext cx="4670170" cy="360680"/>
          </a:xfrm>
          <a:prstGeom prst="rect">
            <a:avLst/>
          </a:prstGeom>
        </p:spPr>
        <p:txBody>
          <a:bodyPr vert="horz" wrap="square" lIns="0" tIns="12700" rIns="0" bIns="0" rtlCol="0">
            <a:spAutoFit/>
          </a:bodyPr>
          <a:lstStyle/>
          <a:p>
            <a:pPr marL="12700" algn="ctr">
              <a:lnSpc>
                <a:spcPct val="100000"/>
              </a:lnSpc>
              <a:spcBef>
                <a:spcPts val="100"/>
              </a:spcBef>
            </a:pPr>
            <a:r>
              <a:rPr sz="2200" spc="10" dirty="0">
                <a:solidFill>
                  <a:srgbClr val="000000"/>
                </a:solidFill>
              </a:rPr>
              <a:t>FIRST </a:t>
            </a:r>
            <a:r>
              <a:rPr sz="2200" spc="-5" dirty="0">
                <a:solidFill>
                  <a:srgbClr val="000000"/>
                </a:solidFill>
              </a:rPr>
              <a:t>COME, </a:t>
            </a:r>
            <a:r>
              <a:rPr sz="2200" spc="10" dirty="0">
                <a:solidFill>
                  <a:srgbClr val="000000"/>
                </a:solidFill>
              </a:rPr>
              <a:t>FIRST</a:t>
            </a:r>
            <a:r>
              <a:rPr sz="2200" spc="-180" dirty="0">
                <a:solidFill>
                  <a:srgbClr val="000000"/>
                </a:solidFill>
              </a:rPr>
              <a:t> </a:t>
            </a:r>
            <a:r>
              <a:rPr sz="2200" spc="-5" dirty="0">
                <a:solidFill>
                  <a:srgbClr val="000000"/>
                </a:solidFill>
              </a:rPr>
              <a:t>SERVE</a:t>
            </a:r>
            <a:endParaRPr sz="2200" dirty="0"/>
          </a:p>
        </p:txBody>
      </p:sp>
      <p:sp>
        <p:nvSpPr>
          <p:cNvPr id="46" name="object 46"/>
          <p:cNvSpPr/>
          <p:nvPr/>
        </p:nvSpPr>
        <p:spPr>
          <a:xfrm>
            <a:off x="853439" y="965200"/>
            <a:ext cx="556260" cy="55880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47" name="object 47"/>
          <p:cNvSpPr/>
          <p:nvPr/>
        </p:nvSpPr>
        <p:spPr>
          <a:xfrm>
            <a:off x="8260080" y="965200"/>
            <a:ext cx="556259" cy="55880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48" name="object 48"/>
          <p:cNvSpPr/>
          <p:nvPr/>
        </p:nvSpPr>
        <p:spPr>
          <a:xfrm>
            <a:off x="4340859" y="965200"/>
            <a:ext cx="558800" cy="55880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49" name="object 49"/>
          <p:cNvSpPr txBox="1"/>
          <p:nvPr/>
        </p:nvSpPr>
        <p:spPr>
          <a:xfrm>
            <a:off x="1068387" y="1216660"/>
            <a:ext cx="138430" cy="269240"/>
          </a:xfrm>
          <a:prstGeom prst="rect">
            <a:avLst/>
          </a:prstGeom>
        </p:spPr>
        <p:txBody>
          <a:bodyPr vert="horz" wrap="square" lIns="0" tIns="12700" rIns="0" bIns="0" rtlCol="0">
            <a:spAutoFit/>
          </a:bodyPr>
          <a:lstStyle/>
          <a:p>
            <a:pPr marL="12700">
              <a:lnSpc>
                <a:spcPct val="100000"/>
              </a:lnSpc>
              <a:spcBef>
                <a:spcPts val="100"/>
              </a:spcBef>
            </a:pPr>
            <a:r>
              <a:rPr sz="1600" dirty="0">
                <a:solidFill>
                  <a:srgbClr val="FFFFFF"/>
                </a:solidFill>
                <a:latin typeface="Arial"/>
                <a:cs typeface="Arial"/>
              </a:rPr>
              <a:t>1</a:t>
            </a:r>
            <a:endParaRPr sz="1600" dirty="0">
              <a:latin typeface="Arial"/>
              <a:cs typeface="Arial"/>
            </a:endParaRPr>
          </a:p>
        </p:txBody>
      </p:sp>
      <p:sp>
        <p:nvSpPr>
          <p:cNvPr id="50" name="object 50"/>
          <p:cNvSpPr txBox="1"/>
          <p:nvPr/>
        </p:nvSpPr>
        <p:spPr>
          <a:xfrm>
            <a:off x="8477884" y="1212151"/>
            <a:ext cx="139065" cy="269875"/>
          </a:xfrm>
          <a:prstGeom prst="rect">
            <a:avLst/>
          </a:prstGeom>
        </p:spPr>
        <p:txBody>
          <a:bodyPr vert="horz" wrap="square" lIns="0" tIns="12700" rIns="0" bIns="0" rtlCol="0">
            <a:spAutoFit/>
          </a:bodyPr>
          <a:lstStyle/>
          <a:p>
            <a:pPr marL="12700">
              <a:lnSpc>
                <a:spcPct val="100000"/>
              </a:lnSpc>
              <a:spcBef>
                <a:spcPts val="100"/>
              </a:spcBef>
            </a:pPr>
            <a:r>
              <a:rPr sz="1600" dirty="0">
                <a:solidFill>
                  <a:srgbClr val="FFFFFF"/>
                </a:solidFill>
                <a:latin typeface="Arial"/>
                <a:cs typeface="Arial"/>
              </a:rPr>
              <a:t>3</a:t>
            </a:r>
            <a:endParaRPr sz="1600">
              <a:latin typeface="Arial"/>
              <a:cs typeface="Arial"/>
            </a:endParaRPr>
          </a:p>
        </p:txBody>
      </p:sp>
      <p:sp>
        <p:nvSpPr>
          <p:cNvPr id="51" name="object 51"/>
          <p:cNvSpPr txBox="1"/>
          <p:nvPr/>
        </p:nvSpPr>
        <p:spPr>
          <a:xfrm>
            <a:off x="4558665" y="1212151"/>
            <a:ext cx="139065" cy="269875"/>
          </a:xfrm>
          <a:prstGeom prst="rect">
            <a:avLst/>
          </a:prstGeom>
        </p:spPr>
        <p:txBody>
          <a:bodyPr vert="horz" wrap="square" lIns="0" tIns="12700" rIns="0" bIns="0" rtlCol="0">
            <a:spAutoFit/>
          </a:bodyPr>
          <a:lstStyle/>
          <a:p>
            <a:pPr marL="12700">
              <a:lnSpc>
                <a:spcPct val="100000"/>
              </a:lnSpc>
              <a:spcBef>
                <a:spcPts val="100"/>
              </a:spcBef>
            </a:pPr>
            <a:r>
              <a:rPr sz="1600" dirty="0">
                <a:solidFill>
                  <a:srgbClr val="FFFFFF"/>
                </a:solidFill>
                <a:latin typeface="Arial"/>
                <a:cs typeface="Arial"/>
              </a:rPr>
              <a:t>2</a:t>
            </a:r>
            <a:endParaRPr sz="1600">
              <a:latin typeface="Arial"/>
              <a:cs typeface="Arial"/>
            </a:endParaRPr>
          </a:p>
        </p:txBody>
      </p:sp>
      <p:sp>
        <p:nvSpPr>
          <p:cNvPr id="53" name="object 53"/>
          <p:cNvSpPr/>
          <p:nvPr/>
        </p:nvSpPr>
        <p:spPr>
          <a:xfrm>
            <a:off x="10687050" y="0"/>
            <a:ext cx="66675" cy="307340"/>
          </a:xfrm>
          <a:custGeom>
            <a:avLst/>
            <a:gdLst/>
            <a:ahLst/>
            <a:cxnLst/>
            <a:rect l="l" t="t" r="r" b="b"/>
            <a:pathLst>
              <a:path w="66675" h="307340">
                <a:moveTo>
                  <a:pt x="0" y="307340"/>
                </a:moveTo>
                <a:lnTo>
                  <a:pt x="1349" y="262398"/>
                </a:lnTo>
                <a:lnTo>
                  <a:pt x="5351" y="218089"/>
                </a:lnTo>
                <a:lnTo>
                  <a:pt x="11936" y="174476"/>
                </a:lnTo>
                <a:lnTo>
                  <a:pt x="21034" y="131622"/>
                </a:lnTo>
                <a:lnTo>
                  <a:pt x="32576" y="89587"/>
                </a:lnTo>
                <a:lnTo>
                  <a:pt x="46492" y="48436"/>
                </a:lnTo>
                <a:lnTo>
                  <a:pt x="62712" y="8231"/>
                </a:lnTo>
                <a:lnTo>
                  <a:pt x="66588" y="0"/>
                </a:lnTo>
              </a:path>
            </a:pathLst>
          </a:custGeom>
          <a:ln w="12699">
            <a:solidFill>
              <a:srgbClr val="FFF69B"/>
            </a:solidFill>
          </a:ln>
        </p:spPr>
        <p:txBody>
          <a:bodyPr wrap="square" lIns="0" tIns="0" rIns="0" bIns="0" rtlCol="0"/>
          <a:lstStyle/>
          <a:p>
            <a:endParaRPr/>
          </a:p>
        </p:txBody>
      </p:sp>
      <p:sp>
        <p:nvSpPr>
          <p:cNvPr id="54" name="object 54"/>
          <p:cNvSpPr/>
          <p:nvPr/>
        </p:nvSpPr>
        <p:spPr>
          <a:xfrm>
            <a:off x="10687050" y="307340"/>
            <a:ext cx="1504950" cy="819150"/>
          </a:xfrm>
          <a:custGeom>
            <a:avLst/>
            <a:gdLst/>
            <a:ahLst/>
            <a:cxnLst/>
            <a:rect l="l" t="t" r="r" b="b"/>
            <a:pathLst>
              <a:path w="1504950" h="819150">
                <a:moveTo>
                  <a:pt x="1504949" y="621849"/>
                </a:moveTo>
                <a:lnTo>
                  <a:pt x="1450370" y="661092"/>
                </a:lnTo>
                <a:lnTo>
                  <a:pt x="1411920" y="685078"/>
                </a:lnTo>
                <a:lnTo>
                  <a:pt x="1372070" y="707305"/>
                </a:lnTo>
                <a:lnTo>
                  <a:pt x="1330889" y="727712"/>
                </a:lnTo>
                <a:lnTo>
                  <a:pt x="1288447" y="746236"/>
                </a:lnTo>
                <a:lnTo>
                  <a:pt x="1244814" y="762815"/>
                </a:lnTo>
                <a:lnTo>
                  <a:pt x="1200058" y="777386"/>
                </a:lnTo>
                <a:lnTo>
                  <a:pt x="1154250" y="789887"/>
                </a:lnTo>
                <a:lnTo>
                  <a:pt x="1107459" y="800255"/>
                </a:lnTo>
                <a:lnTo>
                  <a:pt x="1059755" y="808427"/>
                </a:lnTo>
                <a:lnTo>
                  <a:pt x="1011208" y="814342"/>
                </a:lnTo>
                <a:lnTo>
                  <a:pt x="961886" y="817937"/>
                </a:lnTo>
                <a:lnTo>
                  <a:pt x="911859" y="819149"/>
                </a:lnTo>
                <a:lnTo>
                  <a:pt x="861833" y="817937"/>
                </a:lnTo>
                <a:lnTo>
                  <a:pt x="812511" y="814342"/>
                </a:lnTo>
                <a:lnTo>
                  <a:pt x="763964" y="808427"/>
                </a:lnTo>
                <a:lnTo>
                  <a:pt x="716260" y="800255"/>
                </a:lnTo>
                <a:lnTo>
                  <a:pt x="669469" y="789887"/>
                </a:lnTo>
                <a:lnTo>
                  <a:pt x="623661" y="777386"/>
                </a:lnTo>
                <a:lnTo>
                  <a:pt x="578905" y="762815"/>
                </a:lnTo>
                <a:lnTo>
                  <a:pt x="535272" y="746236"/>
                </a:lnTo>
                <a:lnTo>
                  <a:pt x="492830" y="727712"/>
                </a:lnTo>
                <a:lnTo>
                  <a:pt x="451649" y="707305"/>
                </a:lnTo>
                <a:lnTo>
                  <a:pt x="411799" y="685078"/>
                </a:lnTo>
                <a:lnTo>
                  <a:pt x="373349" y="661092"/>
                </a:lnTo>
                <a:lnTo>
                  <a:pt x="336369" y="635412"/>
                </a:lnTo>
                <a:lnTo>
                  <a:pt x="300928" y="608099"/>
                </a:lnTo>
                <a:lnTo>
                  <a:pt x="267096" y="579215"/>
                </a:lnTo>
                <a:lnTo>
                  <a:pt x="234943" y="548823"/>
                </a:lnTo>
                <a:lnTo>
                  <a:pt x="204538" y="516986"/>
                </a:lnTo>
                <a:lnTo>
                  <a:pt x="175950" y="483766"/>
                </a:lnTo>
                <a:lnTo>
                  <a:pt x="149250" y="449225"/>
                </a:lnTo>
                <a:lnTo>
                  <a:pt x="124507" y="413427"/>
                </a:lnTo>
                <a:lnTo>
                  <a:pt x="101789" y="376433"/>
                </a:lnTo>
                <a:lnTo>
                  <a:pt x="81168" y="338306"/>
                </a:lnTo>
                <a:lnTo>
                  <a:pt x="62712" y="299108"/>
                </a:lnTo>
                <a:lnTo>
                  <a:pt x="46492" y="258903"/>
                </a:lnTo>
                <a:lnTo>
                  <a:pt x="32576" y="217752"/>
                </a:lnTo>
                <a:lnTo>
                  <a:pt x="21034" y="175717"/>
                </a:lnTo>
                <a:lnTo>
                  <a:pt x="11936" y="132863"/>
                </a:lnTo>
                <a:lnTo>
                  <a:pt x="5351" y="89250"/>
                </a:lnTo>
                <a:lnTo>
                  <a:pt x="1349" y="44941"/>
                </a:lnTo>
                <a:lnTo>
                  <a:pt x="0" y="0"/>
                </a:lnTo>
              </a:path>
            </a:pathLst>
          </a:custGeom>
          <a:ln w="12699">
            <a:solidFill>
              <a:srgbClr val="FFF69B"/>
            </a:solidFill>
          </a:ln>
        </p:spPr>
        <p:txBody>
          <a:bodyPr wrap="square" lIns="0" tIns="0" rIns="0" bIns="0" rtlCol="0"/>
          <a:lstStyle/>
          <a:p>
            <a:endParaRPr/>
          </a:p>
        </p:txBody>
      </p:sp>
      <p:sp>
        <p:nvSpPr>
          <p:cNvPr id="55" name="object 55"/>
          <p:cNvSpPr/>
          <p:nvPr/>
        </p:nvSpPr>
        <p:spPr>
          <a:xfrm>
            <a:off x="10867390" y="0"/>
            <a:ext cx="158115" cy="461009"/>
          </a:xfrm>
          <a:custGeom>
            <a:avLst/>
            <a:gdLst/>
            <a:ahLst/>
            <a:cxnLst/>
            <a:rect l="l" t="t" r="r" b="b"/>
            <a:pathLst>
              <a:path w="158115" h="461009">
                <a:moveTo>
                  <a:pt x="0" y="461010"/>
                </a:moveTo>
                <a:lnTo>
                  <a:pt x="1349" y="415992"/>
                </a:lnTo>
                <a:lnTo>
                  <a:pt x="5351" y="371610"/>
                </a:lnTo>
                <a:lnTo>
                  <a:pt x="11936" y="327926"/>
                </a:lnTo>
                <a:lnTo>
                  <a:pt x="21034" y="285001"/>
                </a:lnTo>
                <a:lnTo>
                  <a:pt x="32576" y="242899"/>
                </a:lnTo>
                <a:lnTo>
                  <a:pt x="46492" y="201682"/>
                </a:lnTo>
                <a:lnTo>
                  <a:pt x="62712" y="161412"/>
                </a:lnTo>
                <a:lnTo>
                  <a:pt x="81168" y="122153"/>
                </a:lnTo>
                <a:lnTo>
                  <a:pt x="101789" y="83966"/>
                </a:lnTo>
                <a:lnTo>
                  <a:pt x="124507" y="46914"/>
                </a:lnTo>
                <a:lnTo>
                  <a:pt x="149250" y="11060"/>
                </a:lnTo>
                <a:lnTo>
                  <a:pt x="157787" y="0"/>
                </a:lnTo>
              </a:path>
            </a:pathLst>
          </a:custGeom>
          <a:ln w="12700">
            <a:solidFill>
              <a:srgbClr val="FFF69B"/>
            </a:solidFill>
          </a:ln>
        </p:spPr>
        <p:txBody>
          <a:bodyPr wrap="square" lIns="0" tIns="0" rIns="0" bIns="0" rtlCol="0"/>
          <a:lstStyle/>
          <a:p>
            <a:endParaRPr/>
          </a:p>
        </p:txBody>
      </p:sp>
      <p:sp>
        <p:nvSpPr>
          <p:cNvPr id="56" name="object 56"/>
          <p:cNvSpPr/>
          <p:nvPr/>
        </p:nvSpPr>
        <p:spPr>
          <a:xfrm>
            <a:off x="10867390" y="461009"/>
            <a:ext cx="1324610" cy="820419"/>
          </a:xfrm>
          <a:custGeom>
            <a:avLst/>
            <a:gdLst/>
            <a:ahLst/>
            <a:cxnLst/>
            <a:rect l="l" t="t" r="r" b="b"/>
            <a:pathLst>
              <a:path w="1324609" h="820419">
                <a:moveTo>
                  <a:pt x="1324609" y="731596"/>
                </a:moveTo>
                <a:lnTo>
                  <a:pt x="1288447" y="747402"/>
                </a:lnTo>
                <a:lnTo>
                  <a:pt x="1244814" y="764005"/>
                </a:lnTo>
                <a:lnTo>
                  <a:pt x="1200058" y="778597"/>
                </a:lnTo>
                <a:lnTo>
                  <a:pt x="1154250" y="791115"/>
                </a:lnTo>
                <a:lnTo>
                  <a:pt x="1107459" y="801498"/>
                </a:lnTo>
                <a:lnTo>
                  <a:pt x="1059755" y="809682"/>
                </a:lnTo>
                <a:lnTo>
                  <a:pt x="1011208" y="815606"/>
                </a:lnTo>
                <a:lnTo>
                  <a:pt x="961886" y="819206"/>
                </a:lnTo>
                <a:lnTo>
                  <a:pt x="911859" y="820419"/>
                </a:lnTo>
                <a:lnTo>
                  <a:pt x="861833" y="819206"/>
                </a:lnTo>
                <a:lnTo>
                  <a:pt x="812511" y="815606"/>
                </a:lnTo>
                <a:lnTo>
                  <a:pt x="763964" y="809682"/>
                </a:lnTo>
                <a:lnTo>
                  <a:pt x="716260" y="801498"/>
                </a:lnTo>
                <a:lnTo>
                  <a:pt x="669469" y="791115"/>
                </a:lnTo>
                <a:lnTo>
                  <a:pt x="623661" y="778597"/>
                </a:lnTo>
                <a:lnTo>
                  <a:pt x="578905" y="764005"/>
                </a:lnTo>
                <a:lnTo>
                  <a:pt x="535272" y="747402"/>
                </a:lnTo>
                <a:lnTo>
                  <a:pt x="492830" y="728851"/>
                </a:lnTo>
                <a:lnTo>
                  <a:pt x="451649" y="708415"/>
                </a:lnTo>
                <a:lnTo>
                  <a:pt x="411799" y="686155"/>
                </a:lnTo>
                <a:lnTo>
                  <a:pt x="373349" y="662135"/>
                </a:lnTo>
                <a:lnTo>
                  <a:pt x="336369" y="636416"/>
                </a:lnTo>
                <a:lnTo>
                  <a:pt x="300928" y="609062"/>
                </a:lnTo>
                <a:lnTo>
                  <a:pt x="267096" y="580136"/>
                </a:lnTo>
                <a:lnTo>
                  <a:pt x="234943" y="549698"/>
                </a:lnTo>
                <a:lnTo>
                  <a:pt x="204538" y="517813"/>
                </a:lnTo>
                <a:lnTo>
                  <a:pt x="175950" y="484542"/>
                </a:lnTo>
                <a:lnTo>
                  <a:pt x="149250" y="449949"/>
                </a:lnTo>
                <a:lnTo>
                  <a:pt x="124507" y="414095"/>
                </a:lnTo>
                <a:lnTo>
                  <a:pt x="101789" y="377043"/>
                </a:lnTo>
                <a:lnTo>
                  <a:pt x="81168" y="338856"/>
                </a:lnTo>
                <a:lnTo>
                  <a:pt x="62712" y="299597"/>
                </a:lnTo>
                <a:lnTo>
                  <a:pt x="46492" y="259327"/>
                </a:lnTo>
                <a:lnTo>
                  <a:pt x="32576" y="218110"/>
                </a:lnTo>
                <a:lnTo>
                  <a:pt x="21034" y="176008"/>
                </a:lnTo>
                <a:lnTo>
                  <a:pt x="11936" y="133083"/>
                </a:lnTo>
                <a:lnTo>
                  <a:pt x="5351" y="89399"/>
                </a:lnTo>
                <a:lnTo>
                  <a:pt x="1349" y="45017"/>
                </a:lnTo>
                <a:lnTo>
                  <a:pt x="0" y="0"/>
                </a:lnTo>
              </a:path>
            </a:pathLst>
          </a:custGeom>
          <a:ln w="12700">
            <a:solidFill>
              <a:srgbClr val="FFF69B"/>
            </a:solidFill>
          </a:ln>
        </p:spPr>
        <p:txBody>
          <a:bodyPr wrap="square" lIns="0" tIns="0" rIns="0" bIns="0" rtlCol="0"/>
          <a:lstStyle/>
          <a:p>
            <a:endParaRPr/>
          </a:p>
        </p:txBody>
      </p:sp>
      <p:pic>
        <p:nvPicPr>
          <p:cNvPr id="57" name="Picture 5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134321" y="-283017"/>
            <a:ext cx="1057017" cy="149516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07097" y="413384"/>
            <a:ext cx="3994785" cy="360680"/>
          </a:xfrm>
          <a:prstGeom prst="rect">
            <a:avLst/>
          </a:prstGeom>
        </p:spPr>
        <p:txBody>
          <a:bodyPr vert="horz" wrap="square" lIns="0" tIns="12700" rIns="0" bIns="0" rtlCol="0">
            <a:spAutoFit/>
          </a:bodyPr>
          <a:lstStyle/>
          <a:p>
            <a:pPr marL="12700">
              <a:lnSpc>
                <a:spcPct val="100000"/>
              </a:lnSpc>
              <a:spcBef>
                <a:spcPts val="100"/>
              </a:spcBef>
            </a:pPr>
            <a:r>
              <a:rPr sz="2200" dirty="0">
                <a:solidFill>
                  <a:srgbClr val="000000"/>
                </a:solidFill>
              </a:rPr>
              <a:t>Plan </a:t>
            </a:r>
            <a:r>
              <a:rPr sz="2200" spc="-5" dirty="0">
                <a:solidFill>
                  <a:srgbClr val="000000"/>
                </a:solidFill>
              </a:rPr>
              <a:t>de </a:t>
            </a:r>
            <a:r>
              <a:rPr sz="2200" dirty="0">
                <a:solidFill>
                  <a:srgbClr val="000000"/>
                </a:solidFill>
              </a:rPr>
              <a:t>communication</a:t>
            </a:r>
            <a:r>
              <a:rPr sz="2200" spc="-95" dirty="0">
                <a:solidFill>
                  <a:srgbClr val="000000"/>
                </a:solidFill>
              </a:rPr>
              <a:t> </a:t>
            </a:r>
            <a:r>
              <a:rPr sz="2200" spc="-5" dirty="0">
                <a:solidFill>
                  <a:srgbClr val="000000"/>
                </a:solidFill>
              </a:rPr>
              <a:t>201</a:t>
            </a:r>
            <a:r>
              <a:rPr lang="fr-FR" sz="2200" spc="-5" dirty="0">
                <a:solidFill>
                  <a:srgbClr val="000000"/>
                </a:solidFill>
              </a:rPr>
              <a:t>9</a:t>
            </a:r>
            <a:endParaRPr sz="2200" dirty="0"/>
          </a:p>
        </p:txBody>
      </p:sp>
      <p:sp>
        <p:nvSpPr>
          <p:cNvPr id="6" name="object 6"/>
          <p:cNvSpPr/>
          <p:nvPr/>
        </p:nvSpPr>
        <p:spPr>
          <a:xfrm>
            <a:off x="6322059" y="3441700"/>
            <a:ext cx="1960880" cy="91440"/>
          </a:xfrm>
          <a:custGeom>
            <a:avLst/>
            <a:gdLst/>
            <a:ahLst/>
            <a:cxnLst/>
            <a:rect l="l" t="t" r="r" b="b"/>
            <a:pathLst>
              <a:path w="1960879" h="91439">
                <a:moveTo>
                  <a:pt x="0" y="91439"/>
                </a:moveTo>
                <a:lnTo>
                  <a:pt x="1960880" y="91439"/>
                </a:lnTo>
                <a:lnTo>
                  <a:pt x="1960880" y="0"/>
                </a:lnTo>
                <a:lnTo>
                  <a:pt x="0" y="0"/>
                </a:lnTo>
                <a:lnTo>
                  <a:pt x="0" y="91439"/>
                </a:lnTo>
                <a:close/>
              </a:path>
            </a:pathLst>
          </a:custGeom>
          <a:solidFill>
            <a:srgbClr val="FFFFFF"/>
          </a:solidFill>
        </p:spPr>
        <p:txBody>
          <a:bodyPr wrap="square" lIns="0" tIns="0" rIns="0" bIns="0" rtlCol="0"/>
          <a:lstStyle/>
          <a:p>
            <a:endParaRPr/>
          </a:p>
        </p:txBody>
      </p:sp>
      <p:sp>
        <p:nvSpPr>
          <p:cNvPr id="8" name="object 8"/>
          <p:cNvSpPr/>
          <p:nvPr/>
        </p:nvSpPr>
        <p:spPr>
          <a:xfrm>
            <a:off x="7503159" y="3422650"/>
            <a:ext cx="764540" cy="0"/>
          </a:xfrm>
          <a:custGeom>
            <a:avLst/>
            <a:gdLst/>
            <a:ahLst/>
            <a:cxnLst/>
            <a:rect l="l" t="t" r="r" b="b"/>
            <a:pathLst>
              <a:path w="764540">
                <a:moveTo>
                  <a:pt x="0" y="0"/>
                </a:moveTo>
                <a:lnTo>
                  <a:pt x="764540" y="0"/>
                </a:lnTo>
              </a:path>
            </a:pathLst>
          </a:custGeom>
          <a:ln w="83820">
            <a:solidFill>
              <a:srgbClr val="FFFFFF"/>
            </a:solidFill>
          </a:ln>
        </p:spPr>
        <p:txBody>
          <a:bodyPr wrap="square" lIns="0" tIns="0" rIns="0" bIns="0" rtlCol="0"/>
          <a:lstStyle/>
          <a:p>
            <a:endParaRPr/>
          </a:p>
        </p:txBody>
      </p:sp>
      <p:sp>
        <p:nvSpPr>
          <p:cNvPr id="9" name="object 9"/>
          <p:cNvSpPr/>
          <p:nvPr/>
        </p:nvSpPr>
        <p:spPr>
          <a:xfrm>
            <a:off x="6322059" y="5298440"/>
            <a:ext cx="1960880" cy="147320"/>
          </a:xfrm>
          <a:custGeom>
            <a:avLst/>
            <a:gdLst/>
            <a:ahLst/>
            <a:cxnLst/>
            <a:rect l="l" t="t" r="r" b="b"/>
            <a:pathLst>
              <a:path w="1960879" h="147320">
                <a:moveTo>
                  <a:pt x="0" y="147320"/>
                </a:moveTo>
                <a:lnTo>
                  <a:pt x="1960880" y="147320"/>
                </a:lnTo>
                <a:lnTo>
                  <a:pt x="1960880" y="0"/>
                </a:lnTo>
                <a:lnTo>
                  <a:pt x="0" y="0"/>
                </a:lnTo>
                <a:lnTo>
                  <a:pt x="0" y="147320"/>
                </a:lnTo>
                <a:close/>
              </a:path>
            </a:pathLst>
          </a:custGeom>
          <a:solidFill>
            <a:srgbClr val="FFFFFF"/>
          </a:solidFill>
        </p:spPr>
        <p:txBody>
          <a:bodyPr wrap="square" lIns="0" tIns="0" rIns="0" bIns="0" rtlCol="0"/>
          <a:lstStyle/>
          <a:p>
            <a:endParaRPr/>
          </a:p>
        </p:txBody>
      </p:sp>
      <p:sp>
        <p:nvSpPr>
          <p:cNvPr id="10" name="object 10"/>
          <p:cNvSpPr txBox="1"/>
          <p:nvPr/>
        </p:nvSpPr>
        <p:spPr>
          <a:xfrm>
            <a:off x="975358" y="1353309"/>
            <a:ext cx="4340861" cy="979755"/>
          </a:xfrm>
          <a:prstGeom prst="rect">
            <a:avLst/>
          </a:prstGeom>
        </p:spPr>
        <p:txBody>
          <a:bodyPr vert="horz" wrap="square" lIns="0" tIns="12700" rIns="0" bIns="0" rtlCol="0">
            <a:spAutoFit/>
          </a:bodyPr>
          <a:lstStyle/>
          <a:p>
            <a:pPr marL="790575" algn="ctr">
              <a:lnSpc>
                <a:spcPct val="100000"/>
              </a:lnSpc>
              <a:spcBef>
                <a:spcPts val="100"/>
              </a:spcBef>
            </a:pPr>
            <a:r>
              <a:rPr sz="1600" b="1" spc="-35" dirty="0">
                <a:latin typeface="Arial"/>
                <a:cs typeface="Arial"/>
              </a:rPr>
              <a:t>CAMPAGNE</a:t>
            </a:r>
            <a:r>
              <a:rPr sz="1600" b="1" spc="75" dirty="0">
                <a:latin typeface="Arial"/>
                <a:cs typeface="Arial"/>
              </a:rPr>
              <a:t> </a:t>
            </a:r>
            <a:r>
              <a:rPr sz="1600" b="1" spc="-5" dirty="0">
                <a:latin typeface="Arial"/>
                <a:cs typeface="Arial"/>
              </a:rPr>
              <a:t>E-MAILING</a:t>
            </a:r>
            <a:endParaRPr sz="1600" dirty="0">
              <a:latin typeface="Arial"/>
              <a:cs typeface="Arial"/>
            </a:endParaRPr>
          </a:p>
          <a:p>
            <a:pPr marL="12700" marR="5080" algn="just">
              <a:lnSpc>
                <a:spcPct val="100000"/>
              </a:lnSpc>
              <a:spcBef>
                <a:spcPts val="1310"/>
              </a:spcBef>
            </a:pPr>
            <a:r>
              <a:rPr sz="1800" b="1" dirty="0">
                <a:solidFill>
                  <a:srgbClr val="4EC0DB"/>
                </a:solidFill>
                <a:latin typeface="Arial"/>
                <a:cs typeface="Arial"/>
              </a:rPr>
              <a:t>7 </a:t>
            </a:r>
            <a:r>
              <a:rPr sz="1800" b="1" spc="5" dirty="0">
                <a:solidFill>
                  <a:srgbClr val="4EC0DB"/>
                </a:solidFill>
                <a:latin typeface="Arial"/>
                <a:cs typeface="Arial"/>
              </a:rPr>
              <a:t>e-news </a:t>
            </a:r>
            <a:r>
              <a:rPr lang="fr-FR" sz="1400" spc="-10" dirty="0">
                <a:latin typeface="Arial"/>
                <a:cs typeface="Arial"/>
              </a:rPr>
              <a:t>prévues  sur une base de </a:t>
            </a:r>
            <a:r>
              <a:rPr lang="fr-FR" sz="1600" b="1" spc="-5" dirty="0">
                <a:solidFill>
                  <a:srgbClr val="4EC0DB"/>
                </a:solidFill>
                <a:latin typeface="Arial"/>
                <a:cs typeface="Arial"/>
              </a:rPr>
              <a:t>25</a:t>
            </a:r>
            <a:r>
              <a:rPr sz="1600" b="1" spc="-5" dirty="0">
                <a:solidFill>
                  <a:srgbClr val="4EC0DB"/>
                </a:solidFill>
                <a:latin typeface="Arial"/>
                <a:cs typeface="Arial"/>
              </a:rPr>
              <a:t> 000  </a:t>
            </a:r>
            <a:r>
              <a:rPr sz="1600" b="1" dirty="0" err="1">
                <a:solidFill>
                  <a:srgbClr val="4EC0DB"/>
                </a:solidFill>
                <a:latin typeface="Arial"/>
                <a:cs typeface="Arial"/>
              </a:rPr>
              <a:t>professionnels</a:t>
            </a:r>
            <a:endParaRPr sz="1600" dirty="0">
              <a:solidFill>
                <a:srgbClr val="4EC0DB"/>
              </a:solidFill>
              <a:latin typeface="Arial"/>
              <a:cs typeface="Arial"/>
            </a:endParaRPr>
          </a:p>
        </p:txBody>
      </p:sp>
      <p:sp>
        <p:nvSpPr>
          <p:cNvPr id="11" name="object 11"/>
          <p:cNvSpPr txBox="1"/>
          <p:nvPr/>
        </p:nvSpPr>
        <p:spPr>
          <a:xfrm>
            <a:off x="859788" y="2677574"/>
            <a:ext cx="4456431" cy="1490152"/>
          </a:xfrm>
          <a:prstGeom prst="rect">
            <a:avLst/>
          </a:prstGeom>
        </p:spPr>
        <p:txBody>
          <a:bodyPr vert="horz" wrap="square" lIns="0" tIns="12700" rIns="0" bIns="0" rtlCol="0">
            <a:spAutoFit/>
          </a:bodyPr>
          <a:lstStyle/>
          <a:p>
            <a:pPr marL="228600" algn="ctr">
              <a:lnSpc>
                <a:spcPct val="100000"/>
              </a:lnSpc>
              <a:spcBef>
                <a:spcPts val="100"/>
              </a:spcBef>
            </a:pPr>
            <a:r>
              <a:rPr sz="1600" b="1" spc="-20" dirty="0">
                <a:latin typeface="Arial"/>
                <a:cs typeface="Arial"/>
              </a:rPr>
              <a:t>PUBLICATIONS </a:t>
            </a:r>
            <a:r>
              <a:rPr sz="1600" b="1" spc="-15" dirty="0">
                <a:latin typeface="Arial"/>
                <a:cs typeface="Arial"/>
              </a:rPr>
              <a:t>RÉSEAUX</a:t>
            </a:r>
            <a:r>
              <a:rPr lang="fr-FR" sz="1600" dirty="0">
                <a:latin typeface="Arial"/>
                <a:cs typeface="Arial"/>
              </a:rPr>
              <a:t> </a:t>
            </a:r>
            <a:r>
              <a:rPr sz="1600" b="1" spc="-15" dirty="0">
                <a:latin typeface="Arial"/>
                <a:cs typeface="Arial"/>
              </a:rPr>
              <a:t>SOCIAUX</a:t>
            </a:r>
            <a:endParaRPr sz="1600" dirty="0">
              <a:latin typeface="Arial"/>
              <a:cs typeface="Arial"/>
            </a:endParaRPr>
          </a:p>
          <a:p>
            <a:pPr marL="299720" indent="-287020">
              <a:lnSpc>
                <a:spcPct val="100000"/>
              </a:lnSpc>
              <a:spcBef>
                <a:spcPts val="1160"/>
              </a:spcBef>
              <a:buFont typeface="Courier New"/>
              <a:buChar char="o"/>
              <a:tabLst>
                <a:tab pos="299085" algn="l"/>
                <a:tab pos="299720" algn="l"/>
              </a:tabLst>
            </a:pPr>
            <a:r>
              <a:rPr sz="1400" spc="-10" dirty="0">
                <a:latin typeface="Arial"/>
                <a:cs typeface="Arial"/>
              </a:rPr>
              <a:t>Interviews </a:t>
            </a:r>
            <a:r>
              <a:rPr sz="1400" spc="-5" dirty="0">
                <a:latin typeface="Arial"/>
                <a:cs typeface="Arial"/>
              </a:rPr>
              <a:t>des intervenants et sponsors</a:t>
            </a:r>
            <a:r>
              <a:rPr sz="1400" dirty="0">
                <a:latin typeface="Arial"/>
                <a:cs typeface="Arial"/>
              </a:rPr>
              <a:t> </a:t>
            </a:r>
            <a:r>
              <a:rPr sz="1400" spc="-5" dirty="0">
                <a:latin typeface="Arial"/>
                <a:cs typeface="Arial"/>
              </a:rPr>
              <a:t>diffusés</a:t>
            </a:r>
            <a:endParaRPr sz="1400" dirty="0">
              <a:latin typeface="Arial"/>
              <a:cs typeface="Arial"/>
            </a:endParaRPr>
          </a:p>
          <a:p>
            <a:pPr marL="299085">
              <a:lnSpc>
                <a:spcPct val="100000"/>
              </a:lnSpc>
            </a:pPr>
            <a:r>
              <a:rPr sz="1400" dirty="0">
                <a:latin typeface="Arial"/>
                <a:cs typeface="Arial"/>
              </a:rPr>
              <a:t>sur </a:t>
            </a:r>
            <a:r>
              <a:rPr sz="1400" spc="-30" dirty="0">
                <a:latin typeface="Arial"/>
                <a:cs typeface="Arial"/>
              </a:rPr>
              <a:t>YouTube </a:t>
            </a:r>
            <a:endParaRPr lang="fr-FR" sz="1400" spc="-30" dirty="0">
              <a:latin typeface="Arial"/>
              <a:cs typeface="Arial"/>
            </a:endParaRPr>
          </a:p>
          <a:p>
            <a:pPr marL="299720" indent="-287020">
              <a:lnSpc>
                <a:spcPct val="100000"/>
              </a:lnSpc>
              <a:buFont typeface="Courier New"/>
              <a:buChar char="o"/>
              <a:tabLst>
                <a:tab pos="299085" algn="l"/>
                <a:tab pos="299720" algn="l"/>
              </a:tabLst>
            </a:pPr>
            <a:r>
              <a:rPr lang="fr-FR" sz="1400" dirty="0">
                <a:latin typeface="Arial"/>
                <a:cs typeface="Arial"/>
              </a:rPr>
              <a:t>Mise en ligne d’un Teaser</a:t>
            </a:r>
          </a:p>
          <a:p>
            <a:pPr marL="299720" indent="-287020">
              <a:lnSpc>
                <a:spcPct val="100000"/>
              </a:lnSpc>
              <a:buFont typeface="Courier New"/>
              <a:buChar char="o"/>
              <a:tabLst>
                <a:tab pos="299085" algn="l"/>
                <a:tab pos="299720" algn="l"/>
              </a:tabLst>
            </a:pPr>
            <a:r>
              <a:rPr lang="fr-FR" sz="1400" dirty="0">
                <a:latin typeface="Arial"/>
                <a:cs typeface="Arial"/>
              </a:rPr>
              <a:t>10</a:t>
            </a:r>
            <a:r>
              <a:rPr sz="1400" dirty="0">
                <a:latin typeface="Arial"/>
                <a:cs typeface="Arial"/>
              </a:rPr>
              <a:t> </a:t>
            </a:r>
            <a:r>
              <a:rPr sz="1400" spc="-5" dirty="0">
                <a:latin typeface="Arial"/>
                <a:cs typeface="Arial"/>
              </a:rPr>
              <a:t>publications </a:t>
            </a:r>
            <a:r>
              <a:rPr sz="1400" dirty="0">
                <a:latin typeface="Arial"/>
                <a:cs typeface="Arial"/>
              </a:rPr>
              <a:t>sur </a:t>
            </a:r>
            <a:r>
              <a:rPr sz="1400" spc="-20" dirty="0">
                <a:latin typeface="Arial"/>
                <a:cs typeface="Arial"/>
              </a:rPr>
              <a:t>Twitter </a:t>
            </a:r>
            <a:r>
              <a:rPr lang="fr-FR" sz="1400" dirty="0">
                <a:latin typeface="Arial"/>
                <a:cs typeface="Arial"/>
              </a:rPr>
              <a:t>10</a:t>
            </a:r>
            <a:r>
              <a:rPr sz="1400" dirty="0">
                <a:latin typeface="Arial"/>
                <a:cs typeface="Arial"/>
              </a:rPr>
              <a:t> </a:t>
            </a:r>
            <a:r>
              <a:rPr sz="1400" spc="-5" dirty="0">
                <a:latin typeface="Arial"/>
                <a:cs typeface="Arial"/>
              </a:rPr>
              <a:t>publications </a:t>
            </a:r>
            <a:r>
              <a:rPr sz="1400" dirty="0">
                <a:latin typeface="Arial"/>
                <a:cs typeface="Arial"/>
              </a:rPr>
              <a:t>sur </a:t>
            </a:r>
            <a:r>
              <a:rPr sz="1400" spc="-5" dirty="0">
                <a:latin typeface="Arial"/>
                <a:cs typeface="Arial"/>
              </a:rPr>
              <a:t>LinkedIn</a:t>
            </a:r>
            <a:endParaRPr sz="1800" dirty="0">
              <a:latin typeface="Arial"/>
              <a:cs typeface="Arial"/>
            </a:endParaRPr>
          </a:p>
        </p:txBody>
      </p:sp>
      <p:sp>
        <p:nvSpPr>
          <p:cNvPr id="12" name="object 12"/>
          <p:cNvSpPr/>
          <p:nvPr/>
        </p:nvSpPr>
        <p:spPr>
          <a:xfrm>
            <a:off x="10687050" y="0"/>
            <a:ext cx="66675" cy="307340"/>
          </a:xfrm>
          <a:custGeom>
            <a:avLst/>
            <a:gdLst/>
            <a:ahLst/>
            <a:cxnLst/>
            <a:rect l="l" t="t" r="r" b="b"/>
            <a:pathLst>
              <a:path w="66675" h="307340">
                <a:moveTo>
                  <a:pt x="0" y="307340"/>
                </a:moveTo>
                <a:lnTo>
                  <a:pt x="1349" y="262398"/>
                </a:lnTo>
                <a:lnTo>
                  <a:pt x="5351" y="218089"/>
                </a:lnTo>
                <a:lnTo>
                  <a:pt x="11936" y="174476"/>
                </a:lnTo>
                <a:lnTo>
                  <a:pt x="21034" y="131622"/>
                </a:lnTo>
                <a:lnTo>
                  <a:pt x="32576" y="89587"/>
                </a:lnTo>
                <a:lnTo>
                  <a:pt x="46492" y="48436"/>
                </a:lnTo>
                <a:lnTo>
                  <a:pt x="62712" y="8231"/>
                </a:lnTo>
                <a:lnTo>
                  <a:pt x="66588" y="0"/>
                </a:lnTo>
              </a:path>
            </a:pathLst>
          </a:custGeom>
          <a:ln w="12699">
            <a:solidFill>
              <a:srgbClr val="68D492"/>
            </a:solidFill>
          </a:ln>
        </p:spPr>
        <p:txBody>
          <a:bodyPr wrap="square" lIns="0" tIns="0" rIns="0" bIns="0" rtlCol="0"/>
          <a:lstStyle/>
          <a:p>
            <a:endParaRPr/>
          </a:p>
        </p:txBody>
      </p:sp>
      <p:sp>
        <p:nvSpPr>
          <p:cNvPr id="13" name="object 13"/>
          <p:cNvSpPr/>
          <p:nvPr/>
        </p:nvSpPr>
        <p:spPr>
          <a:xfrm>
            <a:off x="10687050" y="307340"/>
            <a:ext cx="1504950" cy="819150"/>
          </a:xfrm>
          <a:custGeom>
            <a:avLst/>
            <a:gdLst/>
            <a:ahLst/>
            <a:cxnLst/>
            <a:rect l="l" t="t" r="r" b="b"/>
            <a:pathLst>
              <a:path w="1504950" h="819150">
                <a:moveTo>
                  <a:pt x="1504949" y="621849"/>
                </a:moveTo>
                <a:lnTo>
                  <a:pt x="1450370" y="661092"/>
                </a:lnTo>
                <a:lnTo>
                  <a:pt x="1411920" y="685078"/>
                </a:lnTo>
                <a:lnTo>
                  <a:pt x="1372070" y="707305"/>
                </a:lnTo>
                <a:lnTo>
                  <a:pt x="1330889" y="727712"/>
                </a:lnTo>
                <a:lnTo>
                  <a:pt x="1288447" y="746236"/>
                </a:lnTo>
                <a:lnTo>
                  <a:pt x="1244814" y="762815"/>
                </a:lnTo>
                <a:lnTo>
                  <a:pt x="1200058" y="777386"/>
                </a:lnTo>
                <a:lnTo>
                  <a:pt x="1154250" y="789887"/>
                </a:lnTo>
                <a:lnTo>
                  <a:pt x="1107459" y="800255"/>
                </a:lnTo>
                <a:lnTo>
                  <a:pt x="1059755" y="808427"/>
                </a:lnTo>
                <a:lnTo>
                  <a:pt x="1011208" y="814342"/>
                </a:lnTo>
                <a:lnTo>
                  <a:pt x="961886" y="817937"/>
                </a:lnTo>
                <a:lnTo>
                  <a:pt x="911859" y="819149"/>
                </a:lnTo>
                <a:lnTo>
                  <a:pt x="861833" y="817937"/>
                </a:lnTo>
                <a:lnTo>
                  <a:pt x="812511" y="814342"/>
                </a:lnTo>
                <a:lnTo>
                  <a:pt x="763964" y="808427"/>
                </a:lnTo>
                <a:lnTo>
                  <a:pt x="716260" y="800255"/>
                </a:lnTo>
                <a:lnTo>
                  <a:pt x="669469" y="789887"/>
                </a:lnTo>
                <a:lnTo>
                  <a:pt x="623661" y="777386"/>
                </a:lnTo>
                <a:lnTo>
                  <a:pt x="578905" y="762815"/>
                </a:lnTo>
                <a:lnTo>
                  <a:pt x="535272" y="746236"/>
                </a:lnTo>
                <a:lnTo>
                  <a:pt x="492830" y="727712"/>
                </a:lnTo>
                <a:lnTo>
                  <a:pt x="451649" y="707305"/>
                </a:lnTo>
                <a:lnTo>
                  <a:pt x="411799" y="685078"/>
                </a:lnTo>
                <a:lnTo>
                  <a:pt x="373349" y="661092"/>
                </a:lnTo>
                <a:lnTo>
                  <a:pt x="336369" y="635412"/>
                </a:lnTo>
                <a:lnTo>
                  <a:pt x="300928" y="608099"/>
                </a:lnTo>
                <a:lnTo>
                  <a:pt x="267096" y="579215"/>
                </a:lnTo>
                <a:lnTo>
                  <a:pt x="234943" y="548823"/>
                </a:lnTo>
                <a:lnTo>
                  <a:pt x="204538" y="516986"/>
                </a:lnTo>
                <a:lnTo>
                  <a:pt x="175950" y="483766"/>
                </a:lnTo>
                <a:lnTo>
                  <a:pt x="149250" y="449225"/>
                </a:lnTo>
                <a:lnTo>
                  <a:pt x="124507" y="413427"/>
                </a:lnTo>
                <a:lnTo>
                  <a:pt x="101789" y="376433"/>
                </a:lnTo>
                <a:lnTo>
                  <a:pt x="81168" y="338306"/>
                </a:lnTo>
                <a:lnTo>
                  <a:pt x="62712" y="299108"/>
                </a:lnTo>
                <a:lnTo>
                  <a:pt x="46492" y="258903"/>
                </a:lnTo>
                <a:lnTo>
                  <a:pt x="32576" y="217752"/>
                </a:lnTo>
                <a:lnTo>
                  <a:pt x="21034" y="175717"/>
                </a:lnTo>
                <a:lnTo>
                  <a:pt x="11936" y="132863"/>
                </a:lnTo>
                <a:lnTo>
                  <a:pt x="5351" y="89250"/>
                </a:lnTo>
                <a:lnTo>
                  <a:pt x="1349" y="44941"/>
                </a:lnTo>
                <a:lnTo>
                  <a:pt x="0" y="0"/>
                </a:lnTo>
              </a:path>
            </a:pathLst>
          </a:custGeom>
          <a:ln w="12699">
            <a:solidFill>
              <a:srgbClr val="68D492"/>
            </a:solidFill>
          </a:ln>
        </p:spPr>
        <p:txBody>
          <a:bodyPr wrap="square" lIns="0" tIns="0" rIns="0" bIns="0" rtlCol="0"/>
          <a:lstStyle/>
          <a:p>
            <a:endParaRPr/>
          </a:p>
        </p:txBody>
      </p:sp>
      <p:sp>
        <p:nvSpPr>
          <p:cNvPr id="14" name="object 14"/>
          <p:cNvSpPr/>
          <p:nvPr/>
        </p:nvSpPr>
        <p:spPr>
          <a:xfrm>
            <a:off x="10943590" y="0"/>
            <a:ext cx="163830" cy="468630"/>
          </a:xfrm>
          <a:custGeom>
            <a:avLst/>
            <a:gdLst/>
            <a:ahLst/>
            <a:cxnLst/>
            <a:rect l="l" t="t" r="r" b="b"/>
            <a:pathLst>
              <a:path w="163829" h="468630">
                <a:moveTo>
                  <a:pt x="0" y="468629"/>
                </a:moveTo>
                <a:lnTo>
                  <a:pt x="1349" y="423612"/>
                </a:lnTo>
                <a:lnTo>
                  <a:pt x="5351" y="379230"/>
                </a:lnTo>
                <a:lnTo>
                  <a:pt x="11936" y="335546"/>
                </a:lnTo>
                <a:lnTo>
                  <a:pt x="21034" y="292621"/>
                </a:lnTo>
                <a:lnTo>
                  <a:pt x="32576" y="250519"/>
                </a:lnTo>
                <a:lnTo>
                  <a:pt x="46492" y="209302"/>
                </a:lnTo>
                <a:lnTo>
                  <a:pt x="62712" y="169032"/>
                </a:lnTo>
                <a:lnTo>
                  <a:pt x="81168" y="129773"/>
                </a:lnTo>
                <a:lnTo>
                  <a:pt x="101789" y="91586"/>
                </a:lnTo>
                <a:lnTo>
                  <a:pt x="124507" y="54534"/>
                </a:lnTo>
                <a:lnTo>
                  <a:pt x="149250" y="18680"/>
                </a:lnTo>
                <a:lnTo>
                  <a:pt x="163669" y="0"/>
                </a:lnTo>
              </a:path>
            </a:pathLst>
          </a:custGeom>
          <a:ln w="12700">
            <a:solidFill>
              <a:srgbClr val="68D492"/>
            </a:solidFill>
          </a:ln>
        </p:spPr>
        <p:txBody>
          <a:bodyPr wrap="square" lIns="0" tIns="0" rIns="0" bIns="0" rtlCol="0"/>
          <a:lstStyle/>
          <a:p>
            <a:endParaRPr/>
          </a:p>
        </p:txBody>
      </p:sp>
      <p:sp>
        <p:nvSpPr>
          <p:cNvPr id="15" name="object 15"/>
          <p:cNvSpPr/>
          <p:nvPr/>
        </p:nvSpPr>
        <p:spPr>
          <a:xfrm>
            <a:off x="10943590" y="468630"/>
            <a:ext cx="1248410" cy="820419"/>
          </a:xfrm>
          <a:custGeom>
            <a:avLst/>
            <a:gdLst/>
            <a:ahLst/>
            <a:cxnLst/>
            <a:rect l="l" t="t" r="r" b="b"/>
            <a:pathLst>
              <a:path w="1248409" h="820419">
                <a:moveTo>
                  <a:pt x="1248409" y="762637"/>
                </a:moveTo>
                <a:lnTo>
                  <a:pt x="1200058" y="778597"/>
                </a:lnTo>
                <a:lnTo>
                  <a:pt x="1154250" y="791115"/>
                </a:lnTo>
                <a:lnTo>
                  <a:pt x="1107459" y="801498"/>
                </a:lnTo>
                <a:lnTo>
                  <a:pt x="1059755" y="809682"/>
                </a:lnTo>
                <a:lnTo>
                  <a:pt x="1011208" y="815606"/>
                </a:lnTo>
                <a:lnTo>
                  <a:pt x="961886" y="819206"/>
                </a:lnTo>
                <a:lnTo>
                  <a:pt x="911859" y="820420"/>
                </a:lnTo>
                <a:lnTo>
                  <a:pt x="861833" y="819206"/>
                </a:lnTo>
                <a:lnTo>
                  <a:pt x="812511" y="815606"/>
                </a:lnTo>
                <a:lnTo>
                  <a:pt x="763964" y="809682"/>
                </a:lnTo>
                <a:lnTo>
                  <a:pt x="716260" y="801498"/>
                </a:lnTo>
                <a:lnTo>
                  <a:pt x="669469" y="791115"/>
                </a:lnTo>
                <a:lnTo>
                  <a:pt x="623661" y="778597"/>
                </a:lnTo>
                <a:lnTo>
                  <a:pt x="578905" y="764005"/>
                </a:lnTo>
                <a:lnTo>
                  <a:pt x="535272" y="747402"/>
                </a:lnTo>
                <a:lnTo>
                  <a:pt x="492830" y="728851"/>
                </a:lnTo>
                <a:lnTo>
                  <a:pt x="451649" y="708415"/>
                </a:lnTo>
                <a:lnTo>
                  <a:pt x="411799" y="686155"/>
                </a:lnTo>
                <a:lnTo>
                  <a:pt x="373349" y="662135"/>
                </a:lnTo>
                <a:lnTo>
                  <a:pt x="336369" y="636416"/>
                </a:lnTo>
                <a:lnTo>
                  <a:pt x="300928" y="609062"/>
                </a:lnTo>
                <a:lnTo>
                  <a:pt x="267096" y="580136"/>
                </a:lnTo>
                <a:lnTo>
                  <a:pt x="234943" y="549698"/>
                </a:lnTo>
                <a:lnTo>
                  <a:pt x="204538" y="517813"/>
                </a:lnTo>
                <a:lnTo>
                  <a:pt x="175950" y="484542"/>
                </a:lnTo>
                <a:lnTo>
                  <a:pt x="149250" y="449949"/>
                </a:lnTo>
                <a:lnTo>
                  <a:pt x="124507" y="414095"/>
                </a:lnTo>
                <a:lnTo>
                  <a:pt x="101789" y="377043"/>
                </a:lnTo>
                <a:lnTo>
                  <a:pt x="81168" y="338856"/>
                </a:lnTo>
                <a:lnTo>
                  <a:pt x="62712" y="299597"/>
                </a:lnTo>
                <a:lnTo>
                  <a:pt x="46492" y="259327"/>
                </a:lnTo>
                <a:lnTo>
                  <a:pt x="32576" y="218110"/>
                </a:lnTo>
                <a:lnTo>
                  <a:pt x="21034" y="176008"/>
                </a:lnTo>
                <a:lnTo>
                  <a:pt x="11936" y="133083"/>
                </a:lnTo>
                <a:lnTo>
                  <a:pt x="5351" y="89399"/>
                </a:lnTo>
                <a:lnTo>
                  <a:pt x="1349" y="45017"/>
                </a:lnTo>
                <a:lnTo>
                  <a:pt x="0" y="0"/>
                </a:lnTo>
              </a:path>
            </a:pathLst>
          </a:custGeom>
          <a:ln w="12700">
            <a:solidFill>
              <a:srgbClr val="68D492"/>
            </a:solidFill>
          </a:ln>
        </p:spPr>
        <p:txBody>
          <a:bodyPr wrap="square" lIns="0" tIns="0" rIns="0" bIns="0" rtlCol="0"/>
          <a:lstStyle/>
          <a:p>
            <a:endParaRPr/>
          </a:p>
        </p:txBody>
      </p:sp>
      <p:pic>
        <p:nvPicPr>
          <p:cNvPr id="23" name="Image 22">
            <a:extLst>
              <a:ext uri="{FF2B5EF4-FFF2-40B4-BE49-F238E27FC236}">
                <a16:creationId xmlns:a16="http://schemas.microsoft.com/office/drawing/2014/main" id="{D29732E4-429A-B44A-9400-A955F5DC201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59153" y="0"/>
            <a:ext cx="4864395" cy="6858000"/>
          </a:xfrm>
          <a:prstGeom prst="rect">
            <a:avLst/>
          </a:prstGeom>
        </p:spPr>
      </p:pic>
      <p:sp>
        <p:nvSpPr>
          <p:cNvPr id="25" name="object 11">
            <a:extLst>
              <a:ext uri="{FF2B5EF4-FFF2-40B4-BE49-F238E27FC236}">
                <a16:creationId xmlns:a16="http://schemas.microsoft.com/office/drawing/2014/main" id="{EF6D5594-D897-F14D-8DCE-6AC664AE9B32}"/>
              </a:ext>
            </a:extLst>
          </p:cNvPr>
          <p:cNvSpPr txBox="1"/>
          <p:nvPr/>
        </p:nvSpPr>
        <p:spPr>
          <a:xfrm>
            <a:off x="930794" y="5783238"/>
            <a:ext cx="4385425" cy="628377"/>
          </a:xfrm>
          <a:prstGeom prst="rect">
            <a:avLst/>
          </a:prstGeom>
        </p:spPr>
        <p:txBody>
          <a:bodyPr vert="horz" wrap="square" lIns="0" tIns="12700" rIns="0" bIns="0" rtlCol="0">
            <a:spAutoFit/>
          </a:bodyPr>
          <a:lstStyle/>
          <a:p>
            <a:pPr marL="790575" algn="ctr">
              <a:lnSpc>
                <a:spcPct val="100000"/>
              </a:lnSpc>
              <a:spcBef>
                <a:spcPts val="100"/>
              </a:spcBef>
            </a:pPr>
            <a:r>
              <a:rPr lang="fr-FR" sz="1600" b="1" spc="-35" dirty="0">
                <a:latin typeface="Arial"/>
                <a:cs typeface="Arial"/>
              </a:rPr>
              <a:t>SITE INTERNET  DEDIE</a:t>
            </a:r>
          </a:p>
          <a:p>
            <a:pPr marL="299720" indent="-287020">
              <a:lnSpc>
                <a:spcPct val="100000"/>
              </a:lnSpc>
              <a:spcBef>
                <a:spcPts val="1160"/>
              </a:spcBef>
              <a:buFont typeface="Courier New"/>
              <a:buChar char="o"/>
              <a:tabLst>
                <a:tab pos="299085" algn="l"/>
                <a:tab pos="299720" algn="l"/>
              </a:tabLst>
            </a:pPr>
            <a:r>
              <a:rPr lang="fr-FR" sz="1400" spc="-10" dirty="0">
                <a:latin typeface="Arial"/>
                <a:cs typeface="Arial"/>
              </a:rPr>
              <a:t>Nouvelle plate-forme </a:t>
            </a:r>
            <a:r>
              <a:rPr lang="fr-FR" sz="1400" spc="-10">
                <a:latin typeface="Arial"/>
                <a:cs typeface="Arial"/>
              </a:rPr>
              <a:t>d’enregistrement spécialisée</a:t>
            </a:r>
            <a:endParaRPr sz="1800" dirty="0">
              <a:latin typeface="Arial"/>
              <a:cs typeface="Arial"/>
            </a:endParaRPr>
          </a:p>
        </p:txBody>
      </p:sp>
      <p:sp>
        <p:nvSpPr>
          <p:cNvPr id="26" name="object 11">
            <a:extLst>
              <a:ext uri="{FF2B5EF4-FFF2-40B4-BE49-F238E27FC236}">
                <a16:creationId xmlns:a16="http://schemas.microsoft.com/office/drawing/2014/main" id="{2C3CAE15-28A3-4942-8BE9-E6A425E4A025}"/>
              </a:ext>
            </a:extLst>
          </p:cNvPr>
          <p:cNvSpPr txBox="1"/>
          <p:nvPr/>
        </p:nvSpPr>
        <p:spPr>
          <a:xfrm>
            <a:off x="887044" y="4419600"/>
            <a:ext cx="4429175" cy="1059264"/>
          </a:xfrm>
          <a:prstGeom prst="rect">
            <a:avLst/>
          </a:prstGeom>
        </p:spPr>
        <p:txBody>
          <a:bodyPr vert="horz" wrap="square" lIns="0" tIns="12700" rIns="0" bIns="0" rtlCol="0">
            <a:spAutoFit/>
          </a:bodyPr>
          <a:lstStyle/>
          <a:p>
            <a:pPr marL="790575" algn="ctr">
              <a:lnSpc>
                <a:spcPct val="100000"/>
              </a:lnSpc>
              <a:spcBef>
                <a:spcPts val="100"/>
              </a:spcBef>
            </a:pPr>
            <a:r>
              <a:rPr lang="fr-FR" sz="1600" b="1" spc="-35" dirty="0">
                <a:latin typeface="Arial"/>
                <a:cs typeface="Arial"/>
              </a:rPr>
              <a:t>PROMOTION</a:t>
            </a:r>
          </a:p>
          <a:p>
            <a:pPr marL="299720" indent="-287020">
              <a:lnSpc>
                <a:spcPct val="100000"/>
              </a:lnSpc>
              <a:spcBef>
                <a:spcPts val="1160"/>
              </a:spcBef>
              <a:buFont typeface="Courier New"/>
              <a:buChar char="o"/>
              <a:tabLst>
                <a:tab pos="299085" algn="l"/>
                <a:tab pos="299720" algn="l"/>
              </a:tabLst>
            </a:pPr>
            <a:r>
              <a:rPr lang="fr-FR" sz="1400" spc="-10" dirty="0">
                <a:latin typeface="Arial"/>
                <a:cs typeface="Arial"/>
              </a:rPr>
              <a:t>Lors d’événements connexes de partenaires</a:t>
            </a:r>
            <a:endParaRPr lang="fr-FR" sz="1400" spc="-30" dirty="0">
              <a:latin typeface="Arial"/>
              <a:cs typeface="Arial"/>
            </a:endParaRPr>
          </a:p>
          <a:p>
            <a:pPr marL="299720" indent="-287020">
              <a:lnSpc>
                <a:spcPct val="100000"/>
              </a:lnSpc>
              <a:buFont typeface="Courier New"/>
              <a:buChar char="o"/>
              <a:tabLst>
                <a:tab pos="299085" algn="l"/>
                <a:tab pos="299720" algn="l"/>
              </a:tabLst>
            </a:pPr>
            <a:r>
              <a:rPr lang="fr-FR" sz="1400" dirty="0">
                <a:latin typeface="Arial"/>
                <a:cs typeface="Arial"/>
              </a:rPr>
              <a:t>Relations Presse : 4 </a:t>
            </a:r>
            <a:r>
              <a:rPr lang="fr-FR" sz="1400" dirty="0" err="1">
                <a:latin typeface="Arial"/>
                <a:cs typeface="Arial"/>
              </a:rPr>
              <a:t>CPs</a:t>
            </a:r>
            <a:r>
              <a:rPr lang="fr-FR" sz="1400" dirty="0">
                <a:latin typeface="Arial"/>
                <a:cs typeface="Arial"/>
              </a:rPr>
              <a:t> prévus, conférence de presse</a:t>
            </a:r>
            <a:endParaRPr sz="1800" dirty="0">
              <a:latin typeface="Arial"/>
              <a:cs typeface="Arial"/>
            </a:endParaRPr>
          </a:p>
        </p:txBody>
      </p:sp>
      <p:cxnSp>
        <p:nvCxnSpPr>
          <p:cNvPr id="16" name="Connecteur droit 15">
            <a:extLst>
              <a:ext uri="{FF2B5EF4-FFF2-40B4-BE49-F238E27FC236}">
                <a16:creationId xmlns:a16="http://schemas.microsoft.com/office/drawing/2014/main" id="{9AC81A51-3EDA-4649-BE61-0EBAE4B1D96C}"/>
              </a:ext>
            </a:extLst>
          </p:cNvPr>
          <p:cNvCxnSpPr>
            <a:cxnSpLocks/>
          </p:cNvCxnSpPr>
          <p:nvPr/>
        </p:nvCxnSpPr>
        <p:spPr>
          <a:xfrm>
            <a:off x="868381" y="964500"/>
            <a:ext cx="5837219" cy="0"/>
          </a:xfrm>
          <a:prstGeom prst="line">
            <a:avLst/>
          </a:prstGeom>
          <a:ln w="34925" cmpd="sng">
            <a:solidFill>
              <a:schemeClr val="accent5"/>
            </a:solidFill>
            <a:head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0863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68381" y="501967"/>
            <a:ext cx="6712903" cy="351378"/>
          </a:xfrm>
          <a:prstGeom prst="rect">
            <a:avLst/>
          </a:prstGeom>
        </p:spPr>
        <p:txBody>
          <a:bodyPr vert="horz" wrap="square" lIns="0" tIns="12700" rIns="0" bIns="0" rtlCol="0">
            <a:spAutoFit/>
          </a:bodyPr>
          <a:lstStyle/>
          <a:p>
            <a:pPr marL="12700">
              <a:lnSpc>
                <a:spcPct val="100000"/>
              </a:lnSpc>
              <a:spcBef>
                <a:spcPts val="100"/>
              </a:spcBef>
            </a:pPr>
            <a:r>
              <a:rPr sz="2200" dirty="0">
                <a:solidFill>
                  <a:srgbClr val="000000"/>
                </a:solidFill>
              </a:rPr>
              <a:t>Plan </a:t>
            </a:r>
            <a:r>
              <a:rPr sz="2200" spc="-5" dirty="0">
                <a:solidFill>
                  <a:srgbClr val="000000"/>
                </a:solidFill>
              </a:rPr>
              <a:t>de </a:t>
            </a:r>
            <a:r>
              <a:rPr sz="2200" dirty="0">
                <a:solidFill>
                  <a:srgbClr val="000000"/>
                </a:solidFill>
              </a:rPr>
              <a:t>communication</a:t>
            </a:r>
            <a:r>
              <a:rPr sz="2200" spc="-95" dirty="0">
                <a:solidFill>
                  <a:srgbClr val="000000"/>
                </a:solidFill>
              </a:rPr>
              <a:t> </a:t>
            </a:r>
            <a:r>
              <a:rPr lang="fr-FR" sz="2200" spc="-95" dirty="0">
                <a:solidFill>
                  <a:srgbClr val="000000"/>
                </a:solidFill>
              </a:rPr>
              <a:t>d’</a:t>
            </a:r>
            <a:r>
              <a:rPr lang="fr-FR" sz="2200" spc="-95" dirty="0" err="1">
                <a:solidFill>
                  <a:srgbClr val="000000"/>
                </a:solidFill>
              </a:rPr>
              <a:t>ENRentreprises</a:t>
            </a:r>
            <a:r>
              <a:rPr lang="fr-FR" sz="2200" spc="-95" dirty="0">
                <a:solidFill>
                  <a:srgbClr val="000000"/>
                </a:solidFill>
              </a:rPr>
              <a:t> </a:t>
            </a:r>
            <a:r>
              <a:rPr sz="2200" spc="-5" dirty="0">
                <a:solidFill>
                  <a:srgbClr val="000000"/>
                </a:solidFill>
              </a:rPr>
              <a:t>2018</a:t>
            </a:r>
            <a:endParaRPr sz="2200" dirty="0"/>
          </a:p>
        </p:txBody>
      </p:sp>
      <p:sp>
        <p:nvSpPr>
          <p:cNvPr id="4" name="object 4"/>
          <p:cNvSpPr/>
          <p:nvPr/>
        </p:nvSpPr>
        <p:spPr>
          <a:xfrm>
            <a:off x="8493759" y="1285239"/>
            <a:ext cx="2306320" cy="52451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5" name="object 5"/>
          <p:cNvSpPr/>
          <p:nvPr/>
        </p:nvSpPr>
        <p:spPr>
          <a:xfrm>
            <a:off x="5575300" y="1953260"/>
            <a:ext cx="2692400" cy="157988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6" name="object 6"/>
          <p:cNvSpPr/>
          <p:nvPr/>
        </p:nvSpPr>
        <p:spPr>
          <a:xfrm>
            <a:off x="6322059" y="3441700"/>
            <a:ext cx="1960880" cy="91440"/>
          </a:xfrm>
          <a:custGeom>
            <a:avLst/>
            <a:gdLst/>
            <a:ahLst/>
            <a:cxnLst/>
            <a:rect l="l" t="t" r="r" b="b"/>
            <a:pathLst>
              <a:path w="1960879" h="91439">
                <a:moveTo>
                  <a:pt x="0" y="91439"/>
                </a:moveTo>
                <a:lnTo>
                  <a:pt x="1960880" y="91439"/>
                </a:lnTo>
                <a:lnTo>
                  <a:pt x="1960880" y="0"/>
                </a:lnTo>
                <a:lnTo>
                  <a:pt x="0" y="0"/>
                </a:lnTo>
                <a:lnTo>
                  <a:pt x="0" y="91439"/>
                </a:lnTo>
                <a:close/>
              </a:path>
            </a:pathLst>
          </a:custGeom>
          <a:solidFill>
            <a:srgbClr val="FFFFFF"/>
          </a:solidFill>
        </p:spPr>
        <p:txBody>
          <a:bodyPr wrap="square" lIns="0" tIns="0" rIns="0" bIns="0" rtlCol="0"/>
          <a:lstStyle/>
          <a:p>
            <a:endParaRPr/>
          </a:p>
        </p:txBody>
      </p:sp>
      <p:sp>
        <p:nvSpPr>
          <p:cNvPr id="7" name="object 7"/>
          <p:cNvSpPr/>
          <p:nvPr/>
        </p:nvSpPr>
        <p:spPr>
          <a:xfrm>
            <a:off x="5537200" y="3761740"/>
            <a:ext cx="2707640" cy="1610360"/>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8" name="object 8"/>
          <p:cNvSpPr/>
          <p:nvPr/>
        </p:nvSpPr>
        <p:spPr>
          <a:xfrm>
            <a:off x="7503159" y="3422650"/>
            <a:ext cx="764540" cy="0"/>
          </a:xfrm>
          <a:custGeom>
            <a:avLst/>
            <a:gdLst/>
            <a:ahLst/>
            <a:cxnLst/>
            <a:rect l="l" t="t" r="r" b="b"/>
            <a:pathLst>
              <a:path w="764540">
                <a:moveTo>
                  <a:pt x="0" y="0"/>
                </a:moveTo>
                <a:lnTo>
                  <a:pt x="764540" y="0"/>
                </a:lnTo>
              </a:path>
            </a:pathLst>
          </a:custGeom>
          <a:ln w="83820">
            <a:solidFill>
              <a:srgbClr val="FFFFFF"/>
            </a:solidFill>
          </a:ln>
        </p:spPr>
        <p:txBody>
          <a:bodyPr wrap="square" lIns="0" tIns="0" rIns="0" bIns="0" rtlCol="0"/>
          <a:lstStyle/>
          <a:p>
            <a:endParaRPr/>
          </a:p>
        </p:txBody>
      </p:sp>
      <p:sp>
        <p:nvSpPr>
          <p:cNvPr id="9" name="object 9"/>
          <p:cNvSpPr/>
          <p:nvPr/>
        </p:nvSpPr>
        <p:spPr>
          <a:xfrm>
            <a:off x="6322059" y="5298440"/>
            <a:ext cx="1960880" cy="147320"/>
          </a:xfrm>
          <a:custGeom>
            <a:avLst/>
            <a:gdLst/>
            <a:ahLst/>
            <a:cxnLst/>
            <a:rect l="l" t="t" r="r" b="b"/>
            <a:pathLst>
              <a:path w="1960879" h="147320">
                <a:moveTo>
                  <a:pt x="0" y="147320"/>
                </a:moveTo>
                <a:lnTo>
                  <a:pt x="1960880" y="147320"/>
                </a:lnTo>
                <a:lnTo>
                  <a:pt x="1960880" y="0"/>
                </a:lnTo>
                <a:lnTo>
                  <a:pt x="0" y="0"/>
                </a:lnTo>
                <a:lnTo>
                  <a:pt x="0" y="147320"/>
                </a:lnTo>
                <a:close/>
              </a:path>
            </a:pathLst>
          </a:custGeom>
          <a:solidFill>
            <a:srgbClr val="FFFFFF"/>
          </a:solidFill>
        </p:spPr>
        <p:txBody>
          <a:bodyPr wrap="square" lIns="0" tIns="0" rIns="0" bIns="0" rtlCol="0"/>
          <a:lstStyle/>
          <a:p>
            <a:endParaRPr/>
          </a:p>
        </p:txBody>
      </p:sp>
      <p:sp>
        <p:nvSpPr>
          <p:cNvPr id="10" name="object 10"/>
          <p:cNvSpPr txBox="1"/>
          <p:nvPr/>
        </p:nvSpPr>
        <p:spPr>
          <a:xfrm>
            <a:off x="1372876" y="4742497"/>
            <a:ext cx="3656965" cy="1259205"/>
          </a:xfrm>
          <a:prstGeom prst="rect">
            <a:avLst/>
          </a:prstGeom>
        </p:spPr>
        <p:txBody>
          <a:bodyPr vert="horz" wrap="square" lIns="0" tIns="12700" rIns="0" bIns="0" rtlCol="0">
            <a:spAutoFit/>
          </a:bodyPr>
          <a:lstStyle/>
          <a:p>
            <a:pPr marL="790575">
              <a:lnSpc>
                <a:spcPct val="100000"/>
              </a:lnSpc>
              <a:spcBef>
                <a:spcPts val="100"/>
              </a:spcBef>
            </a:pPr>
            <a:r>
              <a:rPr sz="1600" b="1" spc="-35" dirty="0">
                <a:latin typeface="Arial"/>
                <a:cs typeface="Arial"/>
              </a:rPr>
              <a:t>CAMPAGNE</a:t>
            </a:r>
            <a:r>
              <a:rPr sz="1600" b="1" spc="75" dirty="0">
                <a:latin typeface="Arial"/>
                <a:cs typeface="Arial"/>
              </a:rPr>
              <a:t> </a:t>
            </a:r>
            <a:r>
              <a:rPr sz="1600" b="1" spc="-5" dirty="0">
                <a:latin typeface="Arial"/>
                <a:cs typeface="Arial"/>
              </a:rPr>
              <a:t>E-MAILING</a:t>
            </a:r>
            <a:endParaRPr sz="1600" dirty="0">
              <a:latin typeface="Arial"/>
              <a:cs typeface="Arial"/>
            </a:endParaRPr>
          </a:p>
          <a:p>
            <a:pPr marL="12700" marR="5080" algn="just">
              <a:lnSpc>
                <a:spcPct val="100000"/>
              </a:lnSpc>
              <a:spcBef>
                <a:spcPts val="1310"/>
              </a:spcBef>
            </a:pPr>
            <a:r>
              <a:rPr sz="1800" b="1" dirty="0">
                <a:solidFill>
                  <a:srgbClr val="4EC0DB"/>
                </a:solidFill>
                <a:latin typeface="Arial"/>
                <a:cs typeface="Arial"/>
              </a:rPr>
              <a:t>7 </a:t>
            </a:r>
            <a:r>
              <a:rPr sz="1800" b="1" spc="5" dirty="0">
                <a:solidFill>
                  <a:srgbClr val="4EC0DB"/>
                </a:solidFill>
                <a:latin typeface="Arial"/>
                <a:cs typeface="Arial"/>
              </a:rPr>
              <a:t>e-news </a:t>
            </a:r>
            <a:r>
              <a:rPr sz="1400" spc="-10" dirty="0">
                <a:latin typeface="Arial"/>
                <a:cs typeface="Arial"/>
              </a:rPr>
              <a:t>envoyés </a:t>
            </a:r>
            <a:r>
              <a:rPr sz="1400" spc="-5" dirty="0">
                <a:latin typeface="Arial"/>
                <a:cs typeface="Arial"/>
              </a:rPr>
              <a:t>en </a:t>
            </a:r>
            <a:r>
              <a:rPr sz="1800" b="1" dirty="0">
                <a:solidFill>
                  <a:srgbClr val="4EC0DB"/>
                </a:solidFill>
                <a:latin typeface="Arial"/>
                <a:cs typeface="Arial"/>
              </a:rPr>
              <a:t>3 </a:t>
            </a:r>
            <a:r>
              <a:rPr sz="1800" b="1" spc="-5" dirty="0">
                <a:solidFill>
                  <a:srgbClr val="4EC0DB"/>
                </a:solidFill>
                <a:latin typeface="Arial"/>
                <a:cs typeface="Arial"/>
              </a:rPr>
              <a:t>mois </a:t>
            </a:r>
            <a:r>
              <a:rPr sz="1400" dirty="0">
                <a:latin typeface="Arial"/>
                <a:cs typeface="Arial"/>
              </a:rPr>
              <a:t>à </a:t>
            </a:r>
            <a:r>
              <a:rPr sz="1800" b="1" spc="-5" dirty="0">
                <a:solidFill>
                  <a:srgbClr val="4EC0DB"/>
                </a:solidFill>
                <a:latin typeface="Arial"/>
                <a:cs typeface="Arial"/>
              </a:rPr>
              <a:t>23 000  </a:t>
            </a:r>
            <a:r>
              <a:rPr sz="1800" b="1" dirty="0">
                <a:solidFill>
                  <a:srgbClr val="4EC0DB"/>
                </a:solidFill>
                <a:latin typeface="Arial"/>
                <a:cs typeface="Arial"/>
              </a:rPr>
              <a:t>professionnels</a:t>
            </a:r>
            <a:r>
              <a:rPr sz="1800" b="1" dirty="0">
                <a:solidFill>
                  <a:srgbClr val="5CBD83"/>
                </a:solidFill>
                <a:latin typeface="Arial"/>
                <a:cs typeface="Arial"/>
              </a:rPr>
              <a:t> </a:t>
            </a:r>
            <a:r>
              <a:rPr sz="1400" spc="-5" dirty="0">
                <a:latin typeface="Arial"/>
                <a:cs typeface="Arial"/>
              </a:rPr>
              <a:t>avec un taux</a:t>
            </a:r>
            <a:r>
              <a:rPr sz="1400" spc="-110" dirty="0">
                <a:latin typeface="Arial"/>
                <a:cs typeface="Arial"/>
              </a:rPr>
              <a:t> </a:t>
            </a:r>
            <a:r>
              <a:rPr sz="1400" spc="-5" dirty="0">
                <a:latin typeface="Arial"/>
                <a:cs typeface="Arial"/>
              </a:rPr>
              <a:t>d’ouverture  </a:t>
            </a:r>
            <a:r>
              <a:rPr sz="1400" dirty="0">
                <a:latin typeface="Arial"/>
                <a:cs typeface="Arial"/>
              </a:rPr>
              <a:t>d’e-mail </a:t>
            </a:r>
            <a:r>
              <a:rPr sz="1400" spc="-5" dirty="0">
                <a:latin typeface="Arial"/>
                <a:cs typeface="Arial"/>
              </a:rPr>
              <a:t>de </a:t>
            </a:r>
            <a:r>
              <a:rPr sz="1800" b="1" spc="-5" dirty="0">
                <a:solidFill>
                  <a:srgbClr val="4EC0DB"/>
                </a:solidFill>
                <a:latin typeface="Arial"/>
                <a:cs typeface="Arial"/>
              </a:rPr>
              <a:t>21</a:t>
            </a:r>
            <a:r>
              <a:rPr sz="1800" b="1" spc="-60" dirty="0">
                <a:solidFill>
                  <a:srgbClr val="4EC0DB"/>
                </a:solidFill>
                <a:latin typeface="Arial"/>
                <a:cs typeface="Arial"/>
              </a:rPr>
              <a:t> </a:t>
            </a:r>
            <a:r>
              <a:rPr sz="1800" b="1" spc="-30" dirty="0">
                <a:solidFill>
                  <a:srgbClr val="4EC0DB"/>
                </a:solidFill>
                <a:latin typeface="Arial"/>
                <a:cs typeface="Arial"/>
              </a:rPr>
              <a:t>%.</a:t>
            </a:r>
            <a:endParaRPr sz="1800" dirty="0">
              <a:solidFill>
                <a:srgbClr val="4EC0DB"/>
              </a:solidFill>
              <a:latin typeface="Arial"/>
              <a:cs typeface="Arial"/>
            </a:endParaRPr>
          </a:p>
        </p:txBody>
      </p:sp>
      <p:sp>
        <p:nvSpPr>
          <p:cNvPr id="11" name="object 11"/>
          <p:cNvSpPr txBox="1"/>
          <p:nvPr/>
        </p:nvSpPr>
        <p:spPr>
          <a:xfrm>
            <a:off x="1101724" y="1624646"/>
            <a:ext cx="4088129" cy="2125345"/>
          </a:xfrm>
          <a:prstGeom prst="rect">
            <a:avLst/>
          </a:prstGeom>
        </p:spPr>
        <p:txBody>
          <a:bodyPr vert="horz" wrap="square" lIns="0" tIns="12700" rIns="0" bIns="0" rtlCol="0">
            <a:spAutoFit/>
          </a:bodyPr>
          <a:lstStyle/>
          <a:p>
            <a:pPr marL="228600" algn="ctr">
              <a:lnSpc>
                <a:spcPct val="100000"/>
              </a:lnSpc>
              <a:spcBef>
                <a:spcPts val="100"/>
              </a:spcBef>
            </a:pPr>
            <a:r>
              <a:rPr sz="1600" b="1" spc="-20" dirty="0">
                <a:latin typeface="Arial"/>
                <a:cs typeface="Arial"/>
              </a:rPr>
              <a:t>PUBLICATIONS </a:t>
            </a:r>
            <a:r>
              <a:rPr sz="1600" b="1" spc="-10" dirty="0">
                <a:latin typeface="Arial"/>
                <a:cs typeface="Arial"/>
              </a:rPr>
              <a:t>WEB </a:t>
            </a:r>
            <a:r>
              <a:rPr sz="1600" b="1" spc="-5" dirty="0">
                <a:latin typeface="Arial"/>
                <a:cs typeface="Arial"/>
              </a:rPr>
              <a:t>ET</a:t>
            </a:r>
            <a:r>
              <a:rPr sz="1600" b="1" spc="55" dirty="0">
                <a:latin typeface="Arial"/>
                <a:cs typeface="Arial"/>
              </a:rPr>
              <a:t> </a:t>
            </a:r>
            <a:r>
              <a:rPr sz="1600" b="1" spc="-15" dirty="0">
                <a:latin typeface="Arial"/>
                <a:cs typeface="Arial"/>
              </a:rPr>
              <a:t>RÉSEAUX</a:t>
            </a:r>
            <a:endParaRPr sz="1600" dirty="0">
              <a:latin typeface="Arial"/>
              <a:cs typeface="Arial"/>
            </a:endParaRPr>
          </a:p>
          <a:p>
            <a:pPr marL="230504" algn="ctr">
              <a:lnSpc>
                <a:spcPct val="100000"/>
              </a:lnSpc>
              <a:spcBef>
                <a:spcPts val="5"/>
              </a:spcBef>
            </a:pPr>
            <a:r>
              <a:rPr sz="1600" b="1" spc="-15" dirty="0">
                <a:latin typeface="Arial"/>
                <a:cs typeface="Arial"/>
              </a:rPr>
              <a:t>SOCIAUX</a:t>
            </a:r>
            <a:endParaRPr sz="1600" dirty="0">
              <a:latin typeface="Arial"/>
              <a:cs typeface="Arial"/>
            </a:endParaRPr>
          </a:p>
          <a:p>
            <a:pPr marL="299720" indent="-287020">
              <a:lnSpc>
                <a:spcPct val="100000"/>
              </a:lnSpc>
              <a:spcBef>
                <a:spcPts val="1160"/>
              </a:spcBef>
              <a:buFont typeface="Courier New"/>
              <a:buChar char="o"/>
              <a:tabLst>
                <a:tab pos="299085" algn="l"/>
                <a:tab pos="299720" algn="l"/>
              </a:tabLst>
            </a:pPr>
            <a:r>
              <a:rPr sz="1400" spc="-10" dirty="0">
                <a:latin typeface="Arial"/>
                <a:cs typeface="Arial"/>
              </a:rPr>
              <a:t>Interviews </a:t>
            </a:r>
            <a:r>
              <a:rPr sz="1400" spc="-5" dirty="0">
                <a:latin typeface="Arial"/>
                <a:cs typeface="Arial"/>
              </a:rPr>
              <a:t>des intervenants et sponsors</a:t>
            </a:r>
            <a:r>
              <a:rPr sz="1400" dirty="0">
                <a:latin typeface="Arial"/>
                <a:cs typeface="Arial"/>
              </a:rPr>
              <a:t> </a:t>
            </a:r>
            <a:r>
              <a:rPr sz="1400" spc="-5" dirty="0">
                <a:latin typeface="Arial"/>
                <a:cs typeface="Arial"/>
              </a:rPr>
              <a:t>diffusés</a:t>
            </a:r>
            <a:endParaRPr sz="1400" dirty="0">
              <a:latin typeface="Arial"/>
              <a:cs typeface="Arial"/>
            </a:endParaRPr>
          </a:p>
          <a:p>
            <a:pPr marL="299085">
              <a:lnSpc>
                <a:spcPct val="100000"/>
              </a:lnSpc>
            </a:pPr>
            <a:r>
              <a:rPr sz="1400" dirty="0">
                <a:latin typeface="Arial"/>
                <a:cs typeface="Arial"/>
              </a:rPr>
              <a:t>sur </a:t>
            </a:r>
            <a:r>
              <a:rPr sz="1400" spc="-30" dirty="0">
                <a:latin typeface="Arial"/>
                <a:cs typeface="Arial"/>
              </a:rPr>
              <a:t>YouTube </a:t>
            </a:r>
            <a:r>
              <a:rPr sz="1400" dirty="0">
                <a:latin typeface="Arial"/>
                <a:cs typeface="Arial"/>
              </a:rPr>
              <a:t>: </a:t>
            </a:r>
            <a:r>
              <a:rPr sz="1800" b="1" dirty="0">
                <a:solidFill>
                  <a:srgbClr val="4EC0DB"/>
                </a:solidFill>
                <a:latin typeface="Arial"/>
                <a:cs typeface="Arial"/>
              </a:rPr>
              <a:t>+500</a:t>
            </a:r>
            <a:r>
              <a:rPr sz="1800" b="1" spc="-80" dirty="0">
                <a:solidFill>
                  <a:srgbClr val="4EC0DB"/>
                </a:solidFill>
                <a:latin typeface="Arial"/>
                <a:cs typeface="Arial"/>
              </a:rPr>
              <a:t> </a:t>
            </a:r>
            <a:r>
              <a:rPr sz="1800" b="1" spc="-5" dirty="0">
                <a:solidFill>
                  <a:srgbClr val="4EC0DB"/>
                </a:solidFill>
                <a:latin typeface="Arial"/>
                <a:cs typeface="Arial"/>
              </a:rPr>
              <a:t>vues</a:t>
            </a:r>
            <a:endParaRPr sz="1800" dirty="0">
              <a:solidFill>
                <a:srgbClr val="4EC0DB"/>
              </a:solidFill>
              <a:latin typeface="Arial"/>
              <a:cs typeface="Arial"/>
            </a:endParaRPr>
          </a:p>
          <a:p>
            <a:pPr marL="299720" marR="27305" indent="-287020">
              <a:lnSpc>
                <a:spcPct val="100000"/>
              </a:lnSpc>
              <a:buFont typeface="Courier New"/>
              <a:buChar char="o"/>
              <a:tabLst>
                <a:tab pos="299085" algn="l"/>
                <a:tab pos="299720" algn="l"/>
              </a:tabLst>
            </a:pPr>
            <a:r>
              <a:rPr sz="1400" spc="-10" dirty="0">
                <a:latin typeface="Arial"/>
                <a:cs typeface="Arial"/>
              </a:rPr>
              <a:t>Mise </a:t>
            </a:r>
            <a:r>
              <a:rPr sz="1400" spc="-5" dirty="0">
                <a:latin typeface="Arial"/>
                <a:cs typeface="Arial"/>
              </a:rPr>
              <a:t>en </a:t>
            </a:r>
            <a:r>
              <a:rPr sz="1400" dirty="0">
                <a:latin typeface="Arial"/>
                <a:cs typeface="Arial"/>
              </a:rPr>
              <a:t>ligne </a:t>
            </a:r>
            <a:r>
              <a:rPr sz="1400" spc="-5" dirty="0">
                <a:latin typeface="Arial"/>
                <a:cs typeface="Arial"/>
              </a:rPr>
              <a:t>d’un </a:t>
            </a:r>
            <a:r>
              <a:rPr sz="1400" dirty="0">
                <a:latin typeface="Arial"/>
                <a:cs typeface="Arial"/>
              </a:rPr>
              <a:t>« </a:t>
            </a:r>
            <a:r>
              <a:rPr sz="1400" spc="-5" dirty="0">
                <a:latin typeface="Arial"/>
                <a:cs typeface="Arial"/>
              </a:rPr>
              <a:t>best of </a:t>
            </a:r>
            <a:r>
              <a:rPr sz="1400" dirty="0">
                <a:latin typeface="Arial"/>
                <a:cs typeface="Arial"/>
              </a:rPr>
              <a:t>» </a:t>
            </a:r>
            <a:r>
              <a:rPr sz="1400" spc="-5" dirty="0">
                <a:latin typeface="Arial"/>
                <a:cs typeface="Arial"/>
              </a:rPr>
              <a:t>de l’événement et  d’un</a:t>
            </a:r>
            <a:r>
              <a:rPr sz="1400" spc="-35" dirty="0">
                <a:latin typeface="Arial"/>
                <a:cs typeface="Arial"/>
              </a:rPr>
              <a:t> </a:t>
            </a:r>
            <a:r>
              <a:rPr sz="1400" spc="-5" dirty="0">
                <a:latin typeface="Arial"/>
                <a:cs typeface="Arial"/>
              </a:rPr>
              <a:t>teaser</a:t>
            </a:r>
            <a:endParaRPr sz="1400" dirty="0">
              <a:latin typeface="Arial"/>
              <a:cs typeface="Arial"/>
            </a:endParaRPr>
          </a:p>
          <a:p>
            <a:pPr marL="299720" indent="-287020">
              <a:lnSpc>
                <a:spcPct val="100000"/>
              </a:lnSpc>
              <a:buFont typeface="Courier New"/>
              <a:buChar char="o"/>
              <a:tabLst>
                <a:tab pos="299085" algn="l"/>
                <a:tab pos="299720" algn="l"/>
              </a:tabLst>
            </a:pPr>
            <a:r>
              <a:rPr sz="1400" dirty="0">
                <a:latin typeface="Arial"/>
                <a:cs typeface="Arial"/>
              </a:rPr>
              <a:t>5 </a:t>
            </a:r>
            <a:r>
              <a:rPr sz="1400" spc="-5" dirty="0">
                <a:latin typeface="Arial"/>
                <a:cs typeface="Arial"/>
              </a:rPr>
              <a:t>publications </a:t>
            </a:r>
            <a:r>
              <a:rPr sz="1400" dirty="0">
                <a:latin typeface="Arial"/>
                <a:cs typeface="Arial"/>
              </a:rPr>
              <a:t>sur </a:t>
            </a:r>
            <a:r>
              <a:rPr sz="1400" spc="-20" dirty="0">
                <a:latin typeface="Arial"/>
                <a:cs typeface="Arial"/>
              </a:rPr>
              <a:t>Twitter </a:t>
            </a:r>
            <a:r>
              <a:rPr sz="1400" dirty="0">
                <a:latin typeface="Arial"/>
                <a:cs typeface="Arial"/>
              </a:rPr>
              <a:t>: </a:t>
            </a:r>
            <a:r>
              <a:rPr sz="1800" b="1" dirty="0">
                <a:solidFill>
                  <a:srgbClr val="4EC0DB"/>
                </a:solidFill>
                <a:latin typeface="Arial"/>
                <a:cs typeface="Arial"/>
              </a:rPr>
              <a:t>+15 </a:t>
            </a:r>
            <a:r>
              <a:rPr sz="1800" b="1" spc="-5" dirty="0">
                <a:solidFill>
                  <a:srgbClr val="4EC0DB"/>
                </a:solidFill>
                <a:latin typeface="Arial"/>
                <a:cs typeface="Arial"/>
              </a:rPr>
              <a:t>000</a:t>
            </a:r>
            <a:r>
              <a:rPr sz="1800" b="1" spc="-90" dirty="0">
                <a:solidFill>
                  <a:srgbClr val="4EC0DB"/>
                </a:solidFill>
                <a:latin typeface="Arial"/>
                <a:cs typeface="Arial"/>
              </a:rPr>
              <a:t> </a:t>
            </a:r>
            <a:r>
              <a:rPr sz="1800" b="1" spc="-5" dirty="0">
                <a:solidFill>
                  <a:srgbClr val="4EC0DB"/>
                </a:solidFill>
                <a:latin typeface="Arial"/>
                <a:cs typeface="Arial"/>
              </a:rPr>
              <a:t>vues</a:t>
            </a:r>
            <a:endParaRPr sz="1800" dirty="0">
              <a:solidFill>
                <a:srgbClr val="4EC0DB"/>
              </a:solidFill>
              <a:latin typeface="Arial"/>
              <a:cs typeface="Arial"/>
            </a:endParaRPr>
          </a:p>
          <a:p>
            <a:pPr marL="299720" indent="-287020">
              <a:lnSpc>
                <a:spcPct val="100000"/>
              </a:lnSpc>
              <a:spcBef>
                <a:spcPts val="5"/>
              </a:spcBef>
              <a:buFont typeface="Courier New"/>
              <a:buChar char="o"/>
              <a:tabLst>
                <a:tab pos="299085" algn="l"/>
                <a:tab pos="299720" algn="l"/>
              </a:tabLst>
            </a:pPr>
            <a:r>
              <a:rPr sz="1400" dirty="0">
                <a:latin typeface="Arial"/>
                <a:cs typeface="Arial"/>
              </a:rPr>
              <a:t>7 </a:t>
            </a:r>
            <a:r>
              <a:rPr sz="1400" spc="-5" dirty="0">
                <a:latin typeface="Arial"/>
                <a:cs typeface="Arial"/>
              </a:rPr>
              <a:t>publications </a:t>
            </a:r>
            <a:r>
              <a:rPr sz="1400" dirty="0">
                <a:latin typeface="Arial"/>
                <a:cs typeface="Arial"/>
              </a:rPr>
              <a:t>sur </a:t>
            </a:r>
            <a:r>
              <a:rPr sz="1400" spc="-5" dirty="0">
                <a:latin typeface="Arial"/>
                <a:cs typeface="Arial"/>
              </a:rPr>
              <a:t>LinkedIn </a:t>
            </a:r>
            <a:r>
              <a:rPr sz="1400" dirty="0">
                <a:latin typeface="Arial"/>
                <a:cs typeface="Arial"/>
              </a:rPr>
              <a:t>: </a:t>
            </a:r>
            <a:r>
              <a:rPr sz="1800" b="1" spc="-5" dirty="0">
                <a:solidFill>
                  <a:srgbClr val="4EC0DB"/>
                </a:solidFill>
                <a:latin typeface="Arial"/>
                <a:cs typeface="Arial"/>
              </a:rPr>
              <a:t>+1000</a:t>
            </a:r>
            <a:r>
              <a:rPr sz="1800" b="1" spc="-100" dirty="0">
                <a:solidFill>
                  <a:srgbClr val="4EC0DB"/>
                </a:solidFill>
                <a:latin typeface="Arial"/>
                <a:cs typeface="Arial"/>
              </a:rPr>
              <a:t> </a:t>
            </a:r>
            <a:r>
              <a:rPr sz="1800" b="1" spc="-5" dirty="0">
                <a:solidFill>
                  <a:srgbClr val="4EC0DB"/>
                </a:solidFill>
                <a:latin typeface="Arial"/>
                <a:cs typeface="Arial"/>
              </a:rPr>
              <a:t>vues</a:t>
            </a:r>
            <a:endParaRPr sz="1800" dirty="0">
              <a:solidFill>
                <a:srgbClr val="4EC0DB"/>
              </a:solidFill>
              <a:latin typeface="Arial"/>
              <a:cs typeface="Arial"/>
            </a:endParaRPr>
          </a:p>
        </p:txBody>
      </p:sp>
      <p:sp>
        <p:nvSpPr>
          <p:cNvPr id="12" name="object 12"/>
          <p:cNvSpPr/>
          <p:nvPr/>
        </p:nvSpPr>
        <p:spPr>
          <a:xfrm>
            <a:off x="10687050" y="0"/>
            <a:ext cx="66675" cy="307340"/>
          </a:xfrm>
          <a:custGeom>
            <a:avLst/>
            <a:gdLst/>
            <a:ahLst/>
            <a:cxnLst/>
            <a:rect l="l" t="t" r="r" b="b"/>
            <a:pathLst>
              <a:path w="66675" h="307340">
                <a:moveTo>
                  <a:pt x="0" y="307340"/>
                </a:moveTo>
                <a:lnTo>
                  <a:pt x="1349" y="262398"/>
                </a:lnTo>
                <a:lnTo>
                  <a:pt x="5351" y="218089"/>
                </a:lnTo>
                <a:lnTo>
                  <a:pt x="11936" y="174476"/>
                </a:lnTo>
                <a:lnTo>
                  <a:pt x="21034" y="131622"/>
                </a:lnTo>
                <a:lnTo>
                  <a:pt x="32576" y="89587"/>
                </a:lnTo>
                <a:lnTo>
                  <a:pt x="46492" y="48436"/>
                </a:lnTo>
                <a:lnTo>
                  <a:pt x="62712" y="8231"/>
                </a:lnTo>
                <a:lnTo>
                  <a:pt x="66588" y="0"/>
                </a:lnTo>
              </a:path>
            </a:pathLst>
          </a:custGeom>
          <a:ln w="12699">
            <a:solidFill>
              <a:srgbClr val="4EC0DB"/>
            </a:solidFill>
          </a:ln>
        </p:spPr>
        <p:txBody>
          <a:bodyPr wrap="square" lIns="0" tIns="0" rIns="0" bIns="0" rtlCol="0"/>
          <a:lstStyle/>
          <a:p>
            <a:endParaRPr/>
          </a:p>
        </p:txBody>
      </p:sp>
      <p:sp>
        <p:nvSpPr>
          <p:cNvPr id="13" name="object 13"/>
          <p:cNvSpPr/>
          <p:nvPr/>
        </p:nvSpPr>
        <p:spPr>
          <a:xfrm>
            <a:off x="10687050" y="307340"/>
            <a:ext cx="1504950" cy="819150"/>
          </a:xfrm>
          <a:custGeom>
            <a:avLst/>
            <a:gdLst/>
            <a:ahLst/>
            <a:cxnLst/>
            <a:rect l="l" t="t" r="r" b="b"/>
            <a:pathLst>
              <a:path w="1504950" h="819150">
                <a:moveTo>
                  <a:pt x="1504949" y="621849"/>
                </a:moveTo>
                <a:lnTo>
                  <a:pt x="1450370" y="661092"/>
                </a:lnTo>
                <a:lnTo>
                  <a:pt x="1411920" y="685078"/>
                </a:lnTo>
                <a:lnTo>
                  <a:pt x="1372070" y="707305"/>
                </a:lnTo>
                <a:lnTo>
                  <a:pt x="1330889" y="727712"/>
                </a:lnTo>
                <a:lnTo>
                  <a:pt x="1288447" y="746236"/>
                </a:lnTo>
                <a:lnTo>
                  <a:pt x="1244814" y="762815"/>
                </a:lnTo>
                <a:lnTo>
                  <a:pt x="1200058" y="777386"/>
                </a:lnTo>
                <a:lnTo>
                  <a:pt x="1154250" y="789887"/>
                </a:lnTo>
                <a:lnTo>
                  <a:pt x="1107459" y="800255"/>
                </a:lnTo>
                <a:lnTo>
                  <a:pt x="1059755" y="808427"/>
                </a:lnTo>
                <a:lnTo>
                  <a:pt x="1011208" y="814342"/>
                </a:lnTo>
                <a:lnTo>
                  <a:pt x="961886" y="817937"/>
                </a:lnTo>
                <a:lnTo>
                  <a:pt x="911859" y="819149"/>
                </a:lnTo>
                <a:lnTo>
                  <a:pt x="861833" y="817937"/>
                </a:lnTo>
                <a:lnTo>
                  <a:pt x="812511" y="814342"/>
                </a:lnTo>
                <a:lnTo>
                  <a:pt x="763964" y="808427"/>
                </a:lnTo>
                <a:lnTo>
                  <a:pt x="716260" y="800255"/>
                </a:lnTo>
                <a:lnTo>
                  <a:pt x="669469" y="789887"/>
                </a:lnTo>
                <a:lnTo>
                  <a:pt x="623661" y="777386"/>
                </a:lnTo>
                <a:lnTo>
                  <a:pt x="578905" y="762815"/>
                </a:lnTo>
                <a:lnTo>
                  <a:pt x="535272" y="746236"/>
                </a:lnTo>
                <a:lnTo>
                  <a:pt x="492830" y="727712"/>
                </a:lnTo>
                <a:lnTo>
                  <a:pt x="451649" y="707305"/>
                </a:lnTo>
                <a:lnTo>
                  <a:pt x="411799" y="685078"/>
                </a:lnTo>
                <a:lnTo>
                  <a:pt x="373349" y="661092"/>
                </a:lnTo>
                <a:lnTo>
                  <a:pt x="336369" y="635412"/>
                </a:lnTo>
                <a:lnTo>
                  <a:pt x="300928" y="608099"/>
                </a:lnTo>
                <a:lnTo>
                  <a:pt x="267096" y="579215"/>
                </a:lnTo>
                <a:lnTo>
                  <a:pt x="234943" y="548823"/>
                </a:lnTo>
                <a:lnTo>
                  <a:pt x="204538" y="516986"/>
                </a:lnTo>
                <a:lnTo>
                  <a:pt x="175950" y="483766"/>
                </a:lnTo>
                <a:lnTo>
                  <a:pt x="149250" y="449225"/>
                </a:lnTo>
                <a:lnTo>
                  <a:pt x="124507" y="413427"/>
                </a:lnTo>
                <a:lnTo>
                  <a:pt x="101789" y="376433"/>
                </a:lnTo>
                <a:lnTo>
                  <a:pt x="81168" y="338306"/>
                </a:lnTo>
                <a:lnTo>
                  <a:pt x="62712" y="299108"/>
                </a:lnTo>
                <a:lnTo>
                  <a:pt x="46492" y="258903"/>
                </a:lnTo>
                <a:lnTo>
                  <a:pt x="32576" y="217752"/>
                </a:lnTo>
                <a:lnTo>
                  <a:pt x="21034" y="175717"/>
                </a:lnTo>
                <a:lnTo>
                  <a:pt x="11936" y="132863"/>
                </a:lnTo>
                <a:lnTo>
                  <a:pt x="5351" y="89250"/>
                </a:lnTo>
                <a:lnTo>
                  <a:pt x="1349" y="44941"/>
                </a:lnTo>
                <a:lnTo>
                  <a:pt x="0" y="0"/>
                </a:lnTo>
              </a:path>
            </a:pathLst>
          </a:custGeom>
          <a:ln w="12699">
            <a:solidFill>
              <a:srgbClr val="4EC0DB"/>
            </a:solidFill>
          </a:ln>
        </p:spPr>
        <p:txBody>
          <a:bodyPr wrap="square" lIns="0" tIns="0" rIns="0" bIns="0" rtlCol="0"/>
          <a:lstStyle/>
          <a:p>
            <a:endParaRPr/>
          </a:p>
        </p:txBody>
      </p:sp>
      <p:sp>
        <p:nvSpPr>
          <p:cNvPr id="14" name="object 14"/>
          <p:cNvSpPr/>
          <p:nvPr/>
        </p:nvSpPr>
        <p:spPr>
          <a:xfrm>
            <a:off x="10943590" y="0"/>
            <a:ext cx="163830" cy="468630"/>
          </a:xfrm>
          <a:custGeom>
            <a:avLst/>
            <a:gdLst/>
            <a:ahLst/>
            <a:cxnLst/>
            <a:rect l="l" t="t" r="r" b="b"/>
            <a:pathLst>
              <a:path w="163829" h="468630">
                <a:moveTo>
                  <a:pt x="0" y="468629"/>
                </a:moveTo>
                <a:lnTo>
                  <a:pt x="1349" y="423612"/>
                </a:lnTo>
                <a:lnTo>
                  <a:pt x="5351" y="379230"/>
                </a:lnTo>
                <a:lnTo>
                  <a:pt x="11936" y="335546"/>
                </a:lnTo>
                <a:lnTo>
                  <a:pt x="21034" y="292621"/>
                </a:lnTo>
                <a:lnTo>
                  <a:pt x="32576" y="250519"/>
                </a:lnTo>
                <a:lnTo>
                  <a:pt x="46492" y="209302"/>
                </a:lnTo>
                <a:lnTo>
                  <a:pt x="62712" y="169032"/>
                </a:lnTo>
                <a:lnTo>
                  <a:pt x="81168" y="129773"/>
                </a:lnTo>
                <a:lnTo>
                  <a:pt x="101789" y="91586"/>
                </a:lnTo>
                <a:lnTo>
                  <a:pt x="124507" y="54534"/>
                </a:lnTo>
                <a:lnTo>
                  <a:pt x="149250" y="18680"/>
                </a:lnTo>
                <a:lnTo>
                  <a:pt x="163669" y="0"/>
                </a:lnTo>
              </a:path>
            </a:pathLst>
          </a:custGeom>
          <a:ln w="12700">
            <a:solidFill>
              <a:srgbClr val="4EC0DB"/>
            </a:solidFill>
          </a:ln>
        </p:spPr>
        <p:txBody>
          <a:bodyPr wrap="square" lIns="0" tIns="0" rIns="0" bIns="0" rtlCol="0"/>
          <a:lstStyle/>
          <a:p>
            <a:endParaRPr/>
          </a:p>
        </p:txBody>
      </p:sp>
      <p:sp>
        <p:nvSpPr>
          <p:cNvPr id="15" name="object 15"/>
          <p:cNvSpPr/>
          <p:nvPr/>
        </p:nvSpPr>
        <p:spPr>
          <a:xfrm>
            <a:off x="10943590" y="468630"/>
            <a:ext cx="1248410" cy="820419"/>
          </a:xfrm>
          <a:custGeom>
            <a:avLst/>
            <a:gdLst/>
            <a:ahLst/>
            <a:cxnLst/>
            <a:rect l="l" t="t" r="r" b="b"/>
            <a:pathLst>
              <a:path w="1248409" h="820419">
                <a:moveTo>
                  <a:pt x="1248409" y="762637"/>
                </a:moveTo>
                <a:lnTo>
                  <a:pt x="1200058" y="778597"/>
                </a:lnTo>
                <a:lnTo>
                  <a:pt x="1154250" y="791115"/>
                </a:lnTo>
                <a:lnTo>
                  <a:pt x="1107459" y="801498"/>
                </a:lnTo>
                <a:lnTo>
                  <a:pt x="1059755" y="809682"/>
                </a:lnTo>
                <a:lnTo>
                  <a:pt x="1011208" y="815606"/>
                </a:lnTo>
                <a:lnTo>
                  <a:pt x="961886" y="819206"/>
                </a:lnTo>
                <a:lnTo>
                  <a:pt x="911859" y="820420"/>
                </a:lnTo>
                <a:lnTo>
                  <a:pt x="861833" y="819206"/>
                </a:lnTo>
                <a:lnTo>
                  <a:pt x="812511" y="815606"/>
                </a:lnTo>
                <a:lnTo>
                  <a:pt x="763964" y="809682"/>
                </a:lnTo>
                <a:lnTo>
                  <a:pt x="716260" y="801498"/>
                </a:lnTo>
                <a:lnTo>
                  <a:pt x="669469" y="791115"/>
                </a:lnTo>
                <a:lnTo>
                  <a:pt x="623661" y="778597"/>
                </a:lnTo>
                <a:lnTo>
                  <a:pt x="578905" y="764005"/>
                </a:lnTo>
                <a:lnTo>
                  <a:pt x="535272" y="747402"/>
                </a:lnTo>
                <a:lnTo>
                  <a:pt x="492830" y="728851"/>
                </a:lnTo>
                <a:lnTo>
                  <a:pt x="451649" y="708415"/>
                </a:lnTo>
                <a:lnTo>
                  <a:pt x="411799" y="686155"/>
                </a:lnTo>
                <a:lnTo>
                  <a:pt x="373349" y="662135"/>
                </a:lnTo>
                <a:lnTo>
                  <a:pt x="336369" y="636416"/>
                </a:lnTo>
                <a:lnTo>
                  <a:pt x="300928" y="609062"/>
                </a:lnTo>
                <a:lnTo>
                  <a:pt x="267096" y="580136"/>
                </a:lnTo>
                <a:lnTo>
                  <a:pt x="234943" y="549698"/>
                </a:lnTo>
                <a:lnTo>
                  <a:pt x="204538" y="517813"/>
                </a:lnTo>
                <a:lnTo>
                  <a:pt x="175950" y="484542"/>
                </a:lnTo>
                <a:lnTo>
                  <a:pt x="149250" y="449949"/>
                </a:lnTo>
                <a:lnTo>
                  <a:pt x="124507" y="414095"/>
                </a:lnTo>
                <a:lnTo>
                  <a:pt x="101789" y="377043"/>
                </a:lnTo>
                <a:lnTo>
                  <a:pt x="81168" y="338856"/>
                </a:lnTo>
                <a:lnTo>
                  <a:pt x="62712" y="299597"/>
                </a:lnTo>
                <a:lnTo>
                  <a:pt x="46492" y="259327"/>
                </a:lnTo>
                <a:lnTo>
                  <a:pt x="32576" y="218110"/>
                </a:lnTo>
                <a:lnTo>
                  <a:pt x="21034" y="176008"/>
                </a:lnTo>
                <a:lnTo>
                  <a:pt x="11936" y="133083"/>
                </a:lnTo>
                <a:lnTo>
                  <a:pt x="5351" y="89399"/>
                </a:lnTo>
                <a:lnTo>
                  <a:pt x="1349" y="45017"/>
                </a:lnTo>
                <a:lnTo>
                  <a:pt x="0" y="0"/>
                </a:lnTo>
              </a:path>
            </a:pathLst>
          </a:custGeom>
          <a:ln w="12700">
            <a:solidFill>
              <a:srgbClr val="4EC0DB"/>
            </a:solidFill>
          </a:ln>
        </p:spPr>
        <p:txBody>
          <a:bodyPr wrap="square" lIns="0" tIns="0" rIns="0" bIns="0" rtlCol="0"/>
          <a:lstStyle/>
          <a:p>
            <a:endParaRPr/>
          </a:p>
        </p:txBody>
      </p:sp>
      <p:sp>
        <p:nvSpPr>
          <p:cNvPr id="16" name="object 16"/>
          <p:cNvSpPr/>
          <p:nvPr/>
        </p:nvSpPr>
        <p:spPr>
          <a:xfrm>
            <a:off x="5431790" y="1840229"/>
            <a:ext cx="2921000" cy="1694180"/>
          </a:xfrm>
          <a:custGeom>
            <a:avLst/>
            <a:gdLst/>
            <a:ahLst/>
            <a:cxnLst/>
            <a:rect l="l" t="t" r="r" b="b"/>
            <a:pathLst>
              <a:path w="2921000" h="1694179">
                <a:moveTo>
                  <a:pt x="0" y="1694180"/>
                </a:moveTo>
                <a:lnTo>
                  <a:pt x="2921000" y="1694180"/>
                </a:lnTo>
                <a:lnTo>
                  <a:pt x="2921000" y="0"/>
                </a:lnTo>
                <a:lnTo>
                  <a:pt x="0" y="0"/>
                </a:lnTo>
                <a:lnTo>
                  <a:pt x="0" y="1694180"/>
                </a:lnTo>
                <a:close/>
              </a:path>
            </a:pathLst>
          </a:custGeom>
          <a:ln w="12700">
            <a:solidFill>
              <a:srgbClr val="4EC0DB"/>
            </a:solidFill>
          </a:ln>
        </p:spPr>
        <p:txBody>
          <a:bodyPr wrap="square" lIns="0" tIns="0" rIns="0" bIns="0" rtlCol="0"/>
          <a:lstStyle/>
          <a:p>
            <a:endParaRPr/>
          </a:p>
        </p:txBody>
      </p:sp>
      <p:sp>
        <p:nvSpPr>
          <p:cNvPr id="17" name="object 17"/>
          <p:cNvSpPr/>
          <p:nvPr/>
        </p:nvSpPr>
        <p:spPr>
          <a:xfrm>
            <a:off x="5431790" y="3704590"/>
            <a:ext cx="2921000" cy="1694180"/>
          </a:xfrm>
          <a:custGeom>
            <a:avLst/>
            <a:gdLst/>
            <a:ahLst/>
            <a:cxnLst/>
            <a:rect l="l" t="t" r="r" b="b"/>
            <a:pathLst>
              <a:path w="2921000" h="1694179">
                <a:moveTo>
                  <a:pt x="0" y="1694180"/>
                </a:moveTo>
                <a:lnTo>
                  <a:pt x="2921000" y="1694180"/>
                </a:lnTo>
                <a:lnTo>
                  <a:pt x="2921000" y="0"/>
                </a:lnTo>
                <a:lnTo>
                  <a:pt x="0" y="0"/>
                </a:lnTo>
                <a:lnTo>
                  <a:pt x="0" y="1694180"/>
                </a:lnTo>
                <a:close/>
              </a:path>
            </a:pathLst>
          </a:custGeom>
          <a:ln w="12700">
            <a:solidFill>
              <a:srgbClr val="72E69E"/>
            </a:solidFill>
          </a:ln>
        </p:spPr>
        <p:txBody>
          <a:bodyPr wrap="square" lIns="0" tIns="0" rIns="0" bIns="0" rtlCol="0"/>
          <a:lstStyle/>
          <a:p>
            <a:endParaRPr/>
          </a:p>
        </p:txBody>
      </p:sp>
      <p:sp>
        <p:nvSpPr>
          <p:cNvPr id="18" name="object 18"/>
          <p:cNvSpPr/>
          <p:nvPr/>
        </p:nvSpPr>
        <p:spPr>
          <a:xfrm>
            <a:off x="8456930" y="1202689"/>
            <a:ext cx="2418080" cy="5328920"/>
          </a:xfrm>
          <a:custGeom>
            <a:avLst/>
            <a:gdLst/>
            <a:ahLst/>
            <a:cxnLst/>
            <a:rect l="l" t="t" r="r" b="b"/>
            <a:pathLst>
              <a:path w="2418079" h="5328920">
                <a:moveTo>
                  <a:pt x="0" y="5328920"/>
                </a:moveTo>
                <a:lnTo>
                  <a:pt x="2418079" y="5328920"/>
                </a:lnTo>
                <a:lnTo>
                  <a:pt x="2418079" y="0"/>
                </a:lnTo>
                <a:lnTo>
                  <a:pt x="0" y="0"/>
                </a:lnTo>
                <a:lnTo>
                  <a:pt x="0" y="5328920"/>
                </a:lnTo>
                <a:close/>
              </a:path>
            </a:pathLst>
          </a:custGeom>
          <a:ln w="12700">
            <a:solidFill>
              <a:srgbClr val="4EC0DB"/>
            </a:solidFill>
          </a:ln>
        </p:spPr>
        <p:txBody>
          <a:bodyPr wrap="square" lIns="0" tIns="0" rIns="0" bIns="0" rtlCol="0"/>
          <a:lstStyle/>
          <a:p>
            <a:endParaRPr/>
          </a:p>
        </p:txBody>
      </p:sp>
      <p:cxnSp>
        <p:nvCxnSpPr>
          <p:cNvPr id="19" name="Connecteur droit 18">
            <a:extLst>
              <a:ext uri="{FF2B5EF4-FFF2-40B4-BE49-F238E27FC236}">
                <a16:creationId xmlns:a16="http://schemas.microsoft.com/office/drawing/2014/main" id="{710ED897-E036-0044-B890-B8D5F8062015}"/>
              </a:ext>
            </a:extLst>
          </p:cNvPr>
          <p:cNvCxnSpPr>
            <a:cxnSpLocks/>
          </p:cNvCxnSpPr>
          <p:nvPr/>
        </p:nvCxnSpPr>
        <p:spPr>
          <a:xfrm>
            <a:off x="868381" y="964500"/>
            <a:ext cx="6434118" cy="0"/>
          </a:xfrm>
          <a:prstGeom prst="line">
            <a:avLst/>
          </a:prstGeom>
          <a:ln w="34925" cmpd="sng">
            <a:solidFill>
              <a:schemeClr val="accent5"/>
            </a:solidFill>
            <a:head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2484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50912" y="396303"/>
            <a:ext cx="3204845" cy="361315"/>
          </a:xfrm>
          <a:prstGeom prst="rect">
            <a:avLst/>
          </a:prstGeom>
        </p:spPr>
        <p:txBody>
          <a:bodyPr vert="horz" wrap="square" lIns="0" tIns="12700" rIns="0" bIns="0" rtlCol="0">
            <a:spAutoFit/>
          </a:bodyPr>
          <a:lstStyle/>
          <a:p>
            <a:pPr marL="12700">
              <a:lnSpc>
                <a:spcPct val="100000"/>
              </a:lnSpc>
              <a:spcBef>
                <a:spcPts val="100"/>
              </a:spcBef>
            </a:pPr>
            <a:r>
              <a:rPr sz="2200" spc="-10" dirty="0">
                <a:solidFill>
                  <a:srgbClr val="000000"/>
                </a:solidFill>
              </a:rPr>
              <a:t>Retombées </a:t>
            </a:r>
            <a:r>
              <a:rPr sz="2200" spc="-5" dirty="0">
                <a:solidFill>
                  <a:srgbClr val="000000"/>
                </a:solidFill>
              </a:rPr>
              <a:t>presse</a:t>
            </a:r>
            <a:r>
              <a:rPr sz="2200" spc="-30" dirty="0">
                <a:solidFill>
                  <a:srgbClr val="000000"/>
                </a:solidFill>
              </a:rPr>
              <a:t> </a:t>
            </a:r>
            <a:r>
              <a:rPr sz="2200" spc="-5" dirty="0">
                <a:solidFill>
                  <a:srgbClr val="000000"/>
                </a:solidFill>
              </a:rPr>
              <a:t>2018</a:t>
            </a:r>
            <a:endParaRPr sz="2200"/>
          </a:p>
        </p:txBody>
      </p:sp>
      <p:sp>
        <p:nvSpPr>
          <p:cNvPr id="4" name="object 4"/>
          <p:cNvSpPr/>
          <p:nvPr/>
        </p:nvSpPr>
        <p:spPr>
          <a:xfrm>
            <a:off x="10191750" y="882650"/>
            <a:ext cx="1821180" cy="1640839"/>
          </a:xfrm>
          <a:custGeom>
            <a:avLst/>
            <a:gdLst/>
            <a:ahLst/>
            <a:cxnLst/>
            <a:rect l="l" t="t" r="r" b="b"/>
            <a:pathLst>
              <a:path w="1821179" h="1640839">
                <a:moveTo>
                  <a:pt x="0" y="820420"/>
                </a:moveTo>
                <a:lnTo>
                  <a:pt x="1347" y="775402"/>
                </a:lnTo>
                <a:lnTo>
                  <a:pt x="5343" y="731020"/>
                </a:lnTo>
                <a:lnTo>
                  <a:pt x="11917" y="687336"/>
                </a:lnTo>
                <a:lnTo>
                  <a:pt x="21001" y="644411"/>
                </a:lnTo>
                <a:lnTo>
                  <a:pt x="32526" y="602309"/>
                </a:lnTo>
                <a:lnTo>
                  <a:pt x="46421" y="561092"/>
                </a:lnTo>
                <a:lnTo>
                  <a:pt x="62617" y="520822"/>
                </a:lnTo>
                <a:lnTo>
                  <a:pt x="81045" y="481563"/>
                </a:lnTo>
                <a:lnTo>
                  <a:pt x="101635" y="443376"/>
                </a:lnTo>
                <a:lnTo>
                  <a:pt x="124318" y="406324"/>
                </a:lnTo>
                <a:lnTo>
                  <a:pt x="149025" y="370470"/>
                </a:lnTo>
                <a:lnTo>
                  <a:pt x="175686" y="335877"/>
                </a:lnTo>
                <a:lnTo>
                  <a:pt x="204232" y="302606"/>
                </a:lnTo>
                <a:lnTo>
                  <a:pt x="234593" y="270721"/>
                </a:lnTo>
                <a:lnTo>
                  <a:pt x="266699" y="240283"/>
                </a:lnTo>
                <a:lnTo>
                  <a:pt x="300483" y="211357"/>
                </a:lnTo>
                <a:lnTo>
                  <a:pt x="335873" y="184003"/>
                </a:lnTo>
                <a:lnTo>
                  <a:pt x="372800" y="158284"/>
                </a:lnTo>
                <a:lnTo>
                  <a:pt x="411196" y="134264"/>
                </a:lnTo>
                <a:lnTo>
                  <a:pt x="450991" y="112004"/>
                </a:lnTo>
                <a:lnTo>
                  <a:pt x="492114" y="91568"/>
                </a:lnTo>
                <a:lnTo>
                  <a:pt x="534498" y="73017"/>
                </a:lnTo>
                <a:lnTo>
                  <a:pt x="578072" y="56414"/>
                </a:lnTo>
                <a:lnTo>
                  <a:pt x="622767" y="41822"/>
                </a:lnTo>
                <a:lnTo>
                  <a:pt x="668513" y="29304"/>
                </a:lnTo>
                <a:lnTo>
                  <a:pt x="715242" y="18921"/>
                </a:lnTo>
                <a:lnTo>
                  <a:pt x="762883" y="10737"/>
                </a:lnTo>
                <a:lnTo>
                  <a:pt x="811368" y="4813"/>
                </a:lnTo>
                <a:lnTo>
                  <a:pt x="860627" y="1213"/>
                </a:lnTo>
                <a:lnTo>
                  <a:pt x="910590" y="0"/>
                </a:lnTo>
                <a:lnTo>
                  <a:pt x="960552" y="1213"/>
                </a:lnTo>
                <a:lnTo>
                  <a:pt x="1009811" y="4813"/>
                </a:lnTo>
                <a:lnTo>
                  <a:pt x="1058296" y="10737"/>
                </a:lnTo>
                <a:lnTo>
                  <a:pt x="1105937" y="18921"/>
                </a:lnTo>
                <a:lnTo>
                  <a:pt x="1152666" y="29304"/>
                </a:lnTo>
                <a:lnTo>
                  <a:pt x="1198412" y="41822"/>
                </a:lnTo>
                <a:lnTo>
                  <a:pt x="1243107" y="56414"/>
                </a:lnTo>
                <a:lnTo>
                  <a:pt x="1286681" y="73017"/>
                </a:lnTo>
                <a:lnTo>
                  <a:pt x="1329065" y="91568"/>
                </a:lnTo>
                <a:lnTo>
                  <a:pt x="1370188" y="112004"/>
                </a:lnTo>
                <a:lnTo>
                  <a:pt x="1409983" y="134264"/>
                </a:lnTo>
                <a:lnTo>
                  <a:pt x="1448379" y="158284"/>
                </a:lnTo>
                <a:lnTo>
                  <a:pt x="1485306" y="184003"/>
                </a:lnTo>
                <a:lnTo>
                  <a:pt x="1520696" y="211357"/>
                </a:lnTo>
                <a:lnTo>
                  <a:pt x="1554480" y="240284"/>
                </a:lnTo>
                <a:lnTo>
                  <a:pt x="1586586" y="270721"/>
                </a:lnTo>
                <a:lnTo>
                  <a:pt x="1616947" y="302606"/>
                </a:lnTo>
                <a:lnTo>
                  <a:pt x="1645493" y="335877"/>
                </a:lnTo>
                <a:lnTo>
                  <a:pt x="1672154" y="370470"/>
                </a:lnTo>
                <a:lnTo>
                  <a:pt x="1696861" y="406324"/>
                </a:lnTo>
                <a:lnTo>
                  <a:pt x="1719544" y="443376"/>
                </a:lnTo>
                <a:lnTo>
                  <a:pt x="1740134" y="481563"/>
                </a:lnTo>
                <a:lnTo>
                  <a:pt x="1758562" y="520822"/>
                </a:lnTo>
                <a:lnTo>
                  <a:pt x="1774758" y="561092"/>
                </a:lnTo>
                <a:lnTo>
                  <a:pt x="1788653" y="602309"/>
                </a:lnTo>
                <a:lnTo>
                  <a:pt x="1800178" y="644411"/>
                </a:lnTo>
                <a:lnTo>
                  <a:pt x="1809262" y="687336"/>
                </a:lnTo>
                <a:lnTo>
                  <a:pt x="1815836" y="731020"/>
                </a:lnTo>
                <a:lnTo>
                  <a:pt x="1819832" y="775402"/>
                </a:lnTo>
                <a:lnTo>
                  <a:pt x="1821179" y="820420"/>
                </a:lnTo>
                <a:lnTo>
                  <a:pt x="1819832" y="865437"/>
                </a:lnTo>
                <a:lnTo>
                  <a:pt x="1815836" y="909819"/>
                </a:lnTo>
                <a:lnTo>
                  <a:pt x="1809262" y="953503"/>
                </a:lnTo>
                <a:lnTo>
                  <a:pt x="1800178" y="996428"/>
                </a:lnTo>
                <a:lnTo>
                  <a:pt x="1788653" y="1038530"/>
                </a:lnTo>
                <a:lnTo>
                  <a:pt x="1774758" y="1079747"/>
                </a:lnTo>
                <a:lnTo>
                  <a:pt x="1758562" y="1120017"/>
                </a:lnTo>
                <a:lnTo>
                  <a:pt x="1740134" y="1159276"/>
                </a:lnTo>
                <a:lnTo>
                  <a:pt x="1719544" y="1197463"/>
                </a:lnTo>
                <a:lnTo>
                  <a:pt x="1696861" y="1234515"/>
                </a:lnTo>
                <a:lnTo>
                  <a:pt x="1672154" y="1270369"/>
                </a:lnTo>
                <a:lnTo>
                  <a:pt x="1645493" y="1304962"/>
                </a:lnTo>
                <a:lnTo>
                  <a:pt x="1616947" y="1338233"/>
                </a:lnTo>
                <a:lnTo>
                  <a:pt x="1586586" y="1370118"/>
                </a:lnTo>
                <a:lnTo>
                  <a:pt x="1554480" y="1400556"/>
                </a:lnTo>
                <a:lnTo>
                  <a:pt x="1520696" y="1429482"/>
                </a:lnTo>
                <a:lnTo>
                  <a:pt x="1485306" y="1456836"/>
                </a:lnTo>
                <a:lnTo>
                  <a:pt x="1448379" y="1482555"/>
                </a:lnTo>
                <a:lnTo>
                  <a:pt x="1409983" y="1506575"/>
                </a:lnTo>
                <a:lnTo>
                  <a:pt x="1370188" y="1528835"/>
                </a:lnTo>
                <a:lnTo>
                  <a:pt x="1329065" y="1549271"/>
                </a:lnTo>
                <a:lnTo>
                  <a:pt x="1286681" y="1567822"/>
                </a:lnTo>
                <a:lnTo>
                  <a:pt x="1243107" y="1584425"/>
                </a:lnTo>
                <a:lnTo>
                  <a:pt x="1198412" y="1599017"/>
                </a:lnTo>
                <a:lnTo>
                  <a:pt x="1152666" y="1611535"/>
                </a:lnTo>
                <a:lnTo>
                  <a:pt x="1105937" y="1621918"/>
                </a:lnTo>
                <a:lnTo>
                  <a:pt x="1058296" y="1630102"/>
                </a:lnTo>
                <a:lnTo>
                  <a:pt x="1009811" y="1636026"/>
                </a:lnTo>
                <a:lnTo>
                  <a:pt x="960552" y="1639626"/>
                </a:lnTo>
                <a:lnTo>
                  <a:pt x="910590" y="1640839"/>
                </a:lnTo>
                <a:lnTo>
                  <a:pt x="860627" y="1639626"/>
                </a:lnTo>
                <a:lnTo>
                  <a:pt x="811368" y="1636026"/>
                </a:lnTo>
                <a:lnTo>
                  <a:pt x="762883" y="1630102"/>
                </a:lnTo>
                <a:lnTo>
                  <a:pt x="715242" y="1621918"/>
                </a:lnTo>
                <a:lnTo>
                  <a:pt x="668513" y="1611535"/>
                </a:lnTo>
                <a:lnTo>
                  <a:pt x="622767" y="1599017"/>
                </a:lnTo>
                <a:lnTo>
                  <a:pt x="578072" y="1584425"/>
                </a:lnTo>
                <a:lnTo>
                  <a:pt x="534498" y="1567822"/>
                </a:lnTo>
                <a:lnTo>
                  <a:pt x="492114" y="1549271"/>
                </a:lnTo>
                <a:lnTo>
                  <a:pt x="450991" y="1528835"/>
                </a:lnTo>
                <a:lnTo>
                  <a:pt x="411196" y="1506575"/>
                </a:lnTo>
                <a:lnTo>
                  <a:pt x="372800" y="1482555"/>
                </a:lnTo>
                <a:lnTo>
                  <a:pt x="335873" y="1456836"/>
                </a:lnTo>
                <a:lnTo>
                  <a:pt x="300483" y="1429482"/>
                </a:lnTo>
                <a:lnTo>
                  <a:pt x="266699" y="1400555"/>
                </a:lnTo>
                <a:lnTo>
                  <a:pt x="234593" y="1370118"/>
                </a:lnTo>
                <a:lnTo>
                  <a:pt x="204232" y="1338233"/>
                </a:lnTo>
                <a:lnTo>
                  <a:pt x="175686" y="1304962"/>
                </a:lnTo>
                <a:lnTo>
                  <a:pt x="149025" y="1270369"/>
                </a:lnTo>
                <a:lnTo>
                  <a:pt x="124318" y="1234515"/>
                </a:lnTo>
                <a:lnTo>
                  <a:pt x="101635" y="1197463"/>
                </a:lnTo>
                <a:lnTo>
                  <a:pt x="81045" y="1159276"/>
                </a:lnTo>
                <a:lnTo>
                  <a:pt x="62617" y="1120017"/>
                </a:lnTo>
                <a:lnTo>
                  <a:pt x="46421" y="1079747"/>
                </a:lnTo>
                <a:lnTo>
                  <a:pt x="32526" y="1038530"/>
                </a:lnTo>
                <a:lnTo>
                  <a:pt x="21001" y="996428"/>
                </a:lnTo>
                <a:lnTo>
                  <a:pt x="11917" y="953503"/>
                </a:lnTo>
                <a:lnTo>
                  <a:pt x="5343" y="909819"/>
                </a:lnTo>
                <a:lnTo>
                  <a:pt x="1347" y="865437"/>
                </a:lnTo>
                <a:lnTo>
                  <a:pt x="0" y="820420"/>
                </a:lnTo>
                <a:close/>
              </a:path>
            </a:pathLst>
          </a:custGeom>
          <a:ln w="12700">
            <a:solidFill>
              <a:srgbClr val="4EC0DB"/>
            </a:solidFill>
          </a:ln>
        </p:spPr>
        <p:txBody>
          <a:bodyPr wrap="square" lIns="0" tIns="0" rIns="0" bIns="0" rtlCol="0"/>
          <a:lstStyle/>
          <a:p>
            <a:endParaRPr/>
          </a:p>
        </p:txBody>
      </p:sp>
      <p:sp>
        <p:nvSpPr>
          <p:cNvPr id="5" name="object 5"/>
          <p:cNvSpPr/>
          <p:nvPr/>
        </p:nvSpPr>
        <p:spPr>
          <a:xfrm>
            <a:off x="10224769" y="1052830"/>
            <a:ext cx="1823720" cy="1640839"/>
          </a:xfrm>
          <a:custGeom>
            <a:avLst/>
            <a:gdLst/>
            <a:ahLst/>
            <a:cxnLst/>
            <a:rect l="l" t="t" r="r" b="b"/>
            <a:pathLst>
              <a:path w="1823720" h="1640839">
                <a:moveTo>
                  <a:pt x="0" y="820420"/>
                </a:moveTo>
                <a:lnTo>
                  <a:pt x="1349" y="775402"/>
                </a:lnTo>
                <a:lnTo>
                  <a:pt x="5351" y="731020"/>
                </a:lnTo>
                <a:lnTo>
                  <a:pt x="11936" y="687336"/>
                </a:lnTo>
                <a:lnTo>
                  <a:pt x="21034" y="644411"/>
                </a:lnTo>
                <a:lnTo>
                  <a:pt x="32576" y="602309"/>
                </a:lnTo>
                <a:lnTo>
                  <a:pt x="46492" y="561092"/>
                </a:lnTo>
                <a:lnTo>
                  <a:pt x="62712" y="520822"/>
                </a:lnTo>
                <a:lnTo>
                  <a:pt x="81168" y="481563"/>
                </a:lnTo>
                <a:lnTo>
                  <a:pt x="101789" y="443376"/>
                </a:lnTo>
                <a:lnTo>
                  <a:pt x="124507" y="406324"/>
                </a:lnTo>
                <a:lnTo>
                  <a:pt x="149250" y="370470"/>
                </a:lnTo>
                <a:lnTo>
                  <a:pt x="175950" y="335877"/>
                </a:lnTo>
                <a:lnTo>
                  <a:pt x="204538" y="302606"/>
                </a:lnTo>
                <a:lnTo>
                  <a:pt x="234943" y="270721"/>
                </a:lnTo>
                <a:lnTo>
                  <a:pt x="267096" y="240283"/>
                </a:lnTo>
                <a:lnTo>
                  <a:pt x="300928" y="211357"/>
                </a:lnTo>
                <a:lnTo>
                  <a:pt x="336369" y="184003"/>
                </a:lnTo>
                <a:lnTo>
                  <a:pt x="373349" y="158284"/>
                </a:lnTo>
                <a:lnTo>
                  <a:pt x="411799" y="134264"/>
                </a:lnTo>
                <a:lnTo>
                  <a:pt x="451649" y="112004"/>
                </a:lnTo>
                <a:lnTo>
                  <a:pt x="492830" y="91568"/>
                </a:lnTo>
                <a:lnTo>
                  <a:pt x="535272" y="73017"/>
                </a:lnTo>
                <a:lnTo>
                  <a:pt x="578905" y="56414"/>
                </a:lnTo>
                <a:lnTo>
                  <a:pt x="623661" y="41822"/>
                </a:lnTo>
                <a:lnTo>
                  <a:pt x="669469" y="29304"/>
                </a:lnTo>
                <a:lnTo>
                  <a:pt x="716260" y="18921"/>
                </a:lnTo>
                <a:lnTo>
                  <a:pt x="763964" y="10737"/>
                </a:lnTo>
                <a:lnTo>
                  <a:pt x="812511" y="4813"/>
                </a:lnTo>
                <a:lnTo>
                  <a:pt x="861833" y="1213"/>
                </a:lnTo>
                <a:lnTo>
                  <a:pt x="911859" y="0"/>
                </a:lnTo>
                <a:lnTo>
                  <a:pt x="961886" y="1213"/>
                </a:lnTo>
                <a:lnTo>
                  <a:pt x="1011208" y="4813"/>
                </a:lnTo>
                <a:lnTo>
                  <a:pt x="1059755" y="10737"/>
                </a:lnTo>
                <a:lnTo>
                  <a:pt x="1107459" y="18921"/>
                </a:lnTo>
                <a:lnTo>
                  <a:pt x="1154250" y="29304"/>
                </a:lnTo>
                <a:lnTo>
                  <a:pt x="1200058" y="41822"/>
                </a:lnTo>
                <a:lnTo>
                  <a:pt x="1244814" y="56414"/>
                </a:lnTo>
                <a:lnTo>
                  <a:pt x="1288447" y="73017"/>
                </a:lnTo>
                <a:lnTo>
                  <a:pt x="1330889" y="91568"/>
                </a:lnTo>
                <a:lnTo>
                  <a:pt x="1372070" y="112004"/>
                </a:lnTo>
                <a:lnTo>
                  <a:pt x="1411920" y="134264"/>
                </a:lnTo>
                <a:lnTo>
                  <a:pt x="1450370" y="158284"/>
                </a:lnTo>
                <a:lnTo>
                  <a:pt x="1487350" y="184003"/>
                </a:lnTo>
                <a:lnTo>
                  <a:pt x="1522791" y="211357"/>
                </a:lnTo>
                <a:lnTo>
                  <a:pt x="1556623" y="240284"/>
                </a:lnTo>
                <a:lnTo>
                  <a:pt x="1588776" y="270721"/>
                </a:lnTo>
                <a:lnTo>
                  <a:pt x="1619181" y="302606"/>
                </a:lnTo>
                <a:lnTo>
                  <a:pt x="1647769" y="335877"/>
                </a:lnTo>
                <a:lnTo>
                  <a:pt x="1674469" y="370470"/>
                </a:lnTo>
                <a:lnTo>
                  <a:pt x="1699212" y="406324"/>
                </a:lnTo>
                <a:lnTo>
                  <a:pt x="1721930" y="443376"/>
                </a:lnTo>
                <a:lnTo>
                  <a:pt x="1742551" y="481563"/>
                </a:lnTo>
                <a:lnTo>
                  <a:pt x="1761007" y="520822"/>
                </a:lnTo>
                <a:lnTo>
                  <a:pt x="1777227" y="561092"/>
                </a:lnTo>
                <a:lnTo>
                  <a:pt x="1791143" y="602309"/>
                </a:lnTo>
                <a:lnTo>
                  <a:pt x="1802685" y="644411"/>
                </a:lnTo>
                <a:lnTo>
                  <a:pt x="1811783" y="687336"/>
                </a:lnTo>
                <a:lnTo>
                  <a:pt x="1818368" y="731020"/>
                </a:lnTo>
                <a:lnTo>
                  <a:pt x="1822370" y="775402"/>
                </a:lnTo>
                <a:lnTo>
                  <a:pt x="1823720" y="820420"/>
                </a:lnTo>
                <a:lnTo>
                  <a:pt x="1822370" y="865437"/>
                </a:lnTo>
                <a:lnTo>
                  <a:pt x="1818368" y="909819"/>
                </a:lnTo>
                <a:lnTo>
                  <a:pt x="1811783" y="953503"/>
                </a:lnTo>
                <a:lnTo>
                  <a:pt x="1802685" y="996428"/>
                </a:lnTo>
                <a:lnTo>
                  <a:pt x="1791143" y="1038530"/>
                </a:lnTo>
                <a:lnTo>
                  <a:pt x="1777227" y="1079747"/>
                </a:lnTo>
                <a:lnTo>
                  <a:pt x="1761007" y="1120017"/>
                </a:lnTo>
                <a:lnTo>
                  <a:pt x="1742551" y="1159276"/>
                </a:lnTo>
                <a:lnTo>
                  <a:pt x="1721930" y="1197463"/>
                </a:lnTo>
                <a:lnTo>
                  <a:pt x="1699212" y="1234515"/>
                </a:lnTo>
                <a:lnTo>
                  <a:pt x="1674469" y="1270369"/>
                </a:lnTo>
                <a:lnTo>
                  <a:pt x="1647769" y="1304962"/>
                </a:lnTo>
                <a:lnTo>
                  <a:pt x="1619181" y="1338233"/>
                </a:lnTo>
                <a:lnTo>
                  <a:pt x="1588776" y="1370118"/>
                </a:lnTo>
                <a:lnTo>
                  <a:pt x="1556623" y="1400556"/>
                </a:lnTo>
                <a:lnTo>
                  <a:pt x="1522791" y="1429482"/>
                </a:lnTo>
                <a:lnTo>
                  <a:pt x="1487350" y="1456836"/>
                </a:lnTo>
                <a:lnTo>
                  <a:pt x="1450370" y="1482555"/>
                </a:lnTo>
                <a:lnTo>
                  <a:pt x="1411920" y="1506575"/>
                </a:lnTo>
                <a:lnTo>
                  <a:pt x="1372070" y="1528835"/>
                </a:lnTo>
                <a:lnTo>
                  <a:pt x="1330889" y="1549271"/>
                </a:lnTo>
                <a:lnTo>
                  <a:pt x="1288447" y="1567822"/>
                </a:lnTo>
                <a:lnTo>
                  <a:pt x="1244814" y="1584425"/>
                </a:lnTo>
                <a:lnTo>
                  <a:pt x="1200058" y="1599017"/>
                </a:lnTo>
                <a:lnTo>
                  <a:pt x="1154250" y="1611535"/>
                </a:lnTo>
                <a:lnTo>
                  <a:pt x="1107459" y="1621918"/>
                </a:lnTo>
                <a:lnTo>
                  <a:pt x="1059755" y="1630102"/>
                </a:lnTo>
                <a:lnTo>
                  <a:pt x="1011208" y="1636026"/>
                </a:lnTo>
                <a:lnTo>
                  <a:pt x="961886" y="1639626"/>
                </a:lnTo>
                <a:lnTo>
                  <a:pt x="911859" y="1640840"/>
                </a:lnTo>
                <a:lnTo>
                  <a:pt x="861833" y="1639626"/>
                </a:lnTo>
                <a:lnTo>
                  <a:pt x="812511" y="1636026"/>
                </a:lnTo>
                <a:lnTo>
                  <a:pt x="763964" y="1630102"/>
                </a:lnTo>
                <a:lnTo>
                  <a:pt x="716260" y="1621918"/>
                </a:lnTo>
                <a:lnTo>
                  <a:pt x="669469" y="1611535"/>
                </a:lnTo>
                <a:lnTo>
                  <a:pt x="623661" y="1599017"/>
                </a:lnTo>
                <a:lnTo>
                  <a:pt x="578905" y="1584425"/>
                </a:lnTo>
                <a:lnTo>
                  <a:pt x="535272" y="1567822"/>
                </a:lnTo>
                <a:lnTo>
                  <a:pt x="492830" y="1549271"/>
                </a:lnTo>
                <a:lnTo>
                  <a:pt x="451649" y="1528835"/>
                </a:lnTo>
                <a:lnTo>
                  <a:pt x="411799" y="1506575"/>
                </a:lnTo>
                <a:lnTo>
                  <a:pt x="373349" y="1482555"/>
                </a:lnTo>
                <a:lnTo>
                  <a:pt x="336369" y="1456836"/>
                </a:lnTo>
                <a:lnTo>
                  <a:pt x="300928" y="1429482"/>
                </a:lnTo>
                <a:lnTo>
                  <a:pt x="267096" y="1400556"/>
                </a:lnTo>
                <a:lnTo>
                  <a:pt x="234943" y="1370118"/>
                </a:lnTo>
                <a:lnTo>
                  <a:pt x="204538" y="1338233"/>
                </a:lnTo>
                <a:lnTo>
                  <a:pt x="175950" y="1304962"/>
                </a:lnTo>
                <a:lnTo>
                  <a:pt x="149250" y="1270369"/>
                </a:lnTo>
                <a:lnTo>
                  <a:pt x="124507" y="1234515"/>
                </a:lnTo>
                <a:lnTo>
                  <a:pt x="101789" y="1197463"/>
                </a:lnTo>
                <a:lnTo>
                  <a:pt x="81168" y="1159276"/>
                </a:lnTo>
                <a:lnTo>
                  <a:pt x="62712" y="1120017"/>
                </a:lnTo>
                <a:lnTo>
                  <a:pt x="46492" y="1079747"/>
                </a:lnTo>
                <a:lnTo>
                  <a:pt x="32576" y="1038530"/>
                </a:lnTo>
                <a:lnTo>
                  <a:pt x="21034" y="996428"/>
                </a:lnTo>
                <a:lnTo>
                  <a:pt x="11936" y="953503"/>
                </a:lnTo>
                <a:lnTo>
                  <a:pt x="5351" y="909819"/>
                </a:lnTo>
                <a:lnTo>
                  <a:pt x="1349" y="865437"/>
                </a:lnTo>
                <a:lnTo>
                  <a:pt x="0" y="820420"/>
                </a:lnTo>
                <a:close/>
              </a:path>
            </a:pathLst>
          </a:custGeom>
          <a:ln w="12700">
            <a:solidFill>
              <a:srgbClr val="4EC0DB"/>
            </a:solidFill>
          </a:ln>
        </p:spPr>
        <p:txBody>
          <a:bodyPr wrap="square" lIns="0" tIns="0" rIns="0" bIns="0" rtlCol="0"/>
          <a:lstStyle/>
          <a:p>
            <a:endParaRPr/>
          </a:p>
        </p:txBody>
      </p:sp>
      <p:sp>
        <p:nvSpPr>
          <p:cNvPr id="6" name="object 6"/>
          <p:cNvSpPr/>
          <p:nvPr/>
        </p:nvSpPr>
        <p:spPr>
          <a:xfrm>
            <a:off x="6775195" y="3716655"/>
            <a:ext cx="3817620" cy="2024380"/>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7" name="object 7"/>
          <p:cNvSpPr/>
          <p:nvPr/>
        </p:nvSpPr>
        <p:spPr>
          <a:xfrm>
            <a:off x="5862320" y="2021839"/>
            <a:ext cx="2708583" cy="1452879"/>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8" name="object 8"/>
          <p:cNvSpPr/>
          <p:nvPr/>
        </p:nvSpPr>
        <p:spPr>
          <a:xfrm>
            <a:off x="8831580" y="1358900"/>
            <a:ext cx="2783839" cy="2103120"/>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9" name="object 9"/>
          <p:cNvSpPr/>
          <p:nvPr/>
        </p:nvSpPr>
        <p:spPr>
          <a:xfrm>
            <a:off x="5744209" y="1969770"/>
            <a:ext cx="2918460" cy="1592580"/>
          </a:xfrm>
          <a:custGeom>
            <a:avLst/>
            <a:gdLst/>
            <a:ahLst/>
            <a:cxnLst/>
            <a:rect l="l" t="t" r="r" b="b"/>
            <a:pathLst>
              <a:path w="2918459" h="1592579">
                <a:moveTo>
                  <a:pt x="0" y="1592579"/>
                </a:moveTo>
                <a:lnTo>
                  <a:pt x="2918460" y="1592579"/>
                </a:lnTo>
                <a:lnTo>
                  <a:pt x="2918460" y="0"/>
                </a:lnTo>
                <a:lnTo>
                  <a:pt x="0" y="0"/>
                </a:lnTo>
                <a:lnTo>
                  <a:pt x="0" y="1592579"/>
                </a:lnTo>
                <a:close/>
              </a:path>
            </a:pathLst>
          </a:custGeom>
          <a:ln w="12700">
            <a:solidFill>
              <a:srgbClr val="4EC0DB"/>
            </a:solidFill>
          </a:ln>
        </p:spPr>
        <p:txBody>
          <a:bodyPr wrap="square" lIns="0" tIns="0" rIns="0" bIns="0" rtlCol="0"/>
          <a:lstStyle/>
          <a:p>
            <a:endParaRPr/>
          </a:p>
        </p:txBody>
      </p:sp>
      <p:sp>
        <p:nvSpPr>
          <p:cNvPr id="10" name="object 10"/>
          <p:cNvSpPr/>
          <p:nvPr/>
        </p:nvSpPr>
        <p:spPr>
          <a:xfrm>
            <a:off x="8766809" y="1360169"/>
            <a:ext cx="2849880" cy="2202180"/>
          </a:xfrm>
          <a:custGeom>
            <a:avLst/>
            <a:gdLst/>
            <a:ahLst/>
            <a:cxnLst/>
            <a:rect l="l" t="t" r="r" b="b"/>
            <a:pathLst>
              <a:path w="2849879" h="2202179">
                <a:moveTo>
                  <a:pt x="0" y="2202179"/>
                </a:moveTo>
                <a:lnTo>
                  <a:pt x="2849879" y="2202179"/>
                </a:lnTo>
                <a:lnTo>
                  <a:pt x="2849879" y="0"/>
                </a:lnTo>
                <a:lnTo>
                  <a:pt x="0" y="0"/>
                </a:lnTo>
                <a:lnTo>
                  <a:pt x="0" y="2202179"/>
                </a:lnTo>
                <a:close/>
              </a:path>
            </a:pathLst>
          </a:custGeom>
          <a:ln w="12700">
            <a:solidFill>
              <a:srgbClr val="4EC0DB"/>
            </a:solidFill>
          </a:ln>
        </p:spPr>
        <p:txBody>
          <a:bodyPr wrap="square" lIns="0" tIns="0" rIns="0" bIns="0" rtlCol="0"/>
          <a:lstStyle/>
          <a:p>
            <a:endParaRPr/>
          </a:p>
        </p:txBody>
      </p:sp>
      <p:sp>
        <p:nvSpPr>
          <p:cNvPr id="11" name="object 11"/>
          <p:cNvSpPr/>
          <p:nvPr/>
        </p:nvSpPr>
        <p:spPr>
          <a:xfrm>
            <a:off x="6755130" y="3646170"/>
            <a:ext cx="3817620" cy="2123440"/>
          </a:xfrm>
          <a:custGeom>
            <a:avLst/>
            <a:gdLst/>
            <a:ahLst/>
            <a:cxnLst/>
            <a:rect l="l" t="t" r="r" b="b"/>
            <a:pathLst>
              <a:path w="3817620" h="2123440">
                <a:moveTo>
                  <a:pt x="0" y="2123440"/>
                </a:moveTo>
                <a:lnTo>
                  <a:pt x="3817620" y="2123440"/>
                </a:lnTo>
                <a:lnTo>
                  <a:pt x="3817620" y="0"/>
                </a:lnTo>
                <a:lnTo>
                  <a:pt x="0" y="0"/>
                </a:lnTo>
                <a:lnTo>
                  <a:pt x="0" y="2123440"/>
                </a:lnTo>
                <a:close/>
              </a:path>
            </a:pathLst>
          </a:custGeom>
          <a:ln w="12700">
            <a:solidFill>
              <a:srgbClr val="4EC0DB"/>
            </a:solidFill>
          </a:ln>
        </p:spPr>
        <p:txBody>
          <a:bodyPr wrap="square" lIns="0" tIns="0" rIns="0" bIns="0" rtlCol="0"/>
          <a:lstStyle/>
          <a:p>
            <a:endParaRPr/>
          </a:p>
        </p:txBody>
      </p:sp>
      <p:sp>
        <p:nvSpPr>
          <p:cNvPr id="12" name="object 12"/>
          <p:cNvSpPr txBox="1"/>
          <p:nvPr/>
        </p:nvSpPr>
        <p:spPr>
          <a:xfrm>
            <a:off x="738505" y="2180590"/>
            <a:ext cx="4245610" cy="3290644"/>
          </a:xfrm>
          <a:prstGeom prst="rect">
            <a:avLst/>
          </a:prstGeom>
        </p:spPr>
        <p:txBody>
          <a:bodyPr vert="horz" wrap="square" lIns="0" tIns="12700" rIns="0" bIns="0" rtlCol="0">
            <a:spAutoFit/>
          </a:bodyPr>
          <a:lstStyle/>
          <a:p>
            <a:pPr marL="292100">
              <a:lnSpc>
                <a:spcPct val="100000"/>
              </a:lnSpc>
              <a:spcBef>
                <a:spcPts val="100"/>
              </a:spcBef>
            </a:pPr>
            <a:r>
              <a:rPr sz="1800" b="1" spc="-55" dirty="0">
                <a:solidFill>
                  <a:srgbClr val="4EC0DB"/>
                </a:solidFill>
                <a:latin typeface="Arial"/>
                <a:cs typeface="Arial"/>
              </a:rPr>
              <a:t>11</a:t>
            </a:r>
            <a:r>
              <a:rPr sz="1800" b="1" spc="-55" dirty="0">
                <a:solidFill>
                  <a:srgbClr val="5CBD83"/>
                </a:solidFill>
                <a:latin typeface="Arial"/>
                <a:cs typeface="Arial"/>
              </a:rPr>
              <a:t> </a:t>
            </a:r>
            <a:r>
              <a:rPr sz="1800" b="1" spc="-25" dirty="0">
                <a:latin typeface="Arial"/>
                <a:cs typeface="Arial"/>
              </a:rPr>
              <a:t>PARUTIONS </a:t>
            </a:r>
            <a:r>
              <a:rPr sz="1800" b="1" dirty="0">
                <a:latin typeface="Arial"/>
                <a:cs typeface="Arial"/>
              </a:rPr>
              <a:t>WEB ET</a:t>
            </a:r>
            <a:r>
              <a:rPr sz="1800" b="1" spc="100" dirty="0">
                <a:latin typeface="Arial"/>
                <a:cs typeface="Arial"/>
              </a:rPr>
              <a:t> </a:t>
            </a:r>
            <a:r>
              <a:rPr sz="1800" b="1" spc="-30" dirty="0">
                <a:latin typeface="Arial"/>
                <a:cs typeface="Arial"/>
              </a:rPr>
              <a:t>PAPIERS</a:t>
            </a:r>
            <a:endParaRPr sz="1800" dirty="0">
              <a:latin typeface="Arial"/>
              <a:cs typeface="Arial"/>
            </a:endParaRPr>
          </a:p>
          <a:p>
            <a:pPr>
              <a:lnSpc>
                <a:spcPct val="100000"/>
              </a:lnSpc>
              <a:spcBef>
                <a:spcPts val="15"/>
              </a:spcBef>
            </a:pPr>
            <a:endParaRPr sz="2500" dirty="0">
              <a:latin typeface="Times New Roman"/>
              <a:cs typeface="Times New Roman"/>
            </a:endParaRPr>
          </a:p>
          <a:p>
            <a:pPr marL="299720" marR="226060" indent="-287020">
              <a:lnSpc>
                <a:spcPct val="100000"/>
              </a:lnSpc>
              <a:buFont typeface="Courier New"/>
              <a:buChar char="o"/>
              <a:tabLst>
                <a:tab pos="299720" algn="l"/>
                <a:tab pos="300355" algn="l"/>
              </a:tabLst>
            </a:pPr>
            <a:r>
              <a:rPr sz="1400" spc="-5" dirty="0">
                <a:latin typeface="Arial"/>
                <a:cs typeface="Arial"/>
              </a:rPr>
              <a:t>Enerpresse </a:t>
            </a:r>
            <a:r>
              <a:rPr sz="1400" dirty="0">
                <a:latin typeface="Arial"/>
                <a:cs typeface="Arial"/>
              </a:rPr>
              <a:t>: « </a:t>
            </a:r>
            <a:r>
              <a:rPr sz="1400" spc="-5" dirty="0">
                <a:latin typeface="Arial"/>
                <a:cs typeface="Arial"/>
              </a:rPr>
              <a:t>Consommation énergétique</a:t>
            </a:r>
            <a:r>
              <a:rPr sz="1400" spc="-180" dirty="0">
                <a:latin typeface="Arial"/>
                <a:cs typeface="Arial"/>
              </a:rPr>
              <a:t> </a:t>
            </a:r>
            <a:r>
              <a:rPr sz="1400" spc="-5" dirty="0">
                <a:latin typeface="Arial"/>
                <a:cs typeface="Arial"/>
              </a:rPr>
              <a:t>des  entreprises </a:t>
            </a:r>
            <a:r>
              <a:rPr sz="1400" dirty="0">
                <a:latin typeface="Arial"/>
                <a:cs typeface="Arial"/>
              </a:rPr>
              <a:t>: </a:t>
            </a:r>
            <a:r>
              <a:rPr sz="1400" spc="-5" dirty="0">
                <a:latin typeface="Arial"/>
                <a:cs typeface="Arial"/>
              </a:rPr>
              <a:t>l’opportunité des </a:t>
            </a:r>
            <a:r>
              <a:rPr sz="1400" spc="5" dirty="0">
                <a:latin typeface="Arial"/>
                <a:cs typeface="Arial"/>
              </a:rPr>
              <a:t>ENR- </a:t>
            </a:r>
            <a:r>
              <a:rPr sz="1400" spc="-5" dirty="0">
                <a:latin typeface="Arial"/>
                <a:cs typeface="Arial"/>
              </a:rPr>
              <a:t>Paris.</a:t>
            </a:r>
            <a:r>
              <a:rPr sz="1400" spc="-125" dirty="0">
                <a:latin typeface="Arial"/>
                <a:cs typeface="Arial"/>
              </a:rPr>
              <a:t> </a:t>
            </a:r>
            <a:r>
              <a:rPr sz="1400" dirty="0">
                <a:latin typeface="Arial"/>
                <a:cs typeface="Arial"/>
              </a:rPr>
              <a:t>»</a:t>
            </a:r>
          </a:p>
          <a:p>
            <a:pPr>
              <a:lnSpc>
                <a:spcPct val="100000"/>
              </a:lnSpc>
              <a:spcBef>
                <a:spcPts val="10"/>
              </a:spcBef>
              <a:buFont typeface="Courier New"/>
              <a:buChar char="o"/>
            </a:pPr>
            <a:endParaRPr sz="1450" dirty="0">
              <a:latin typeface="Times New Roman"/>
              <a:cs typeface="Times New Roman"/>
            </a:endParaRPr>
          </a:p>
          <a:p>
            <a:pPr marL="299720" indent="-287020">
              <a:lnSpc>
                <a:spcPct val="100000"/>
              </a:lnSpc>
              <a:buFont typeface="Courier New"/>
              <a:buChar char="o"/>
              <a:tabLst>
                <a:tab pos="299720" algn="l"/>
                <a:tab pos="300355" algn="l"/>
              </a:tabLst>
            </a:pPr>
            <a:r>
              <a:rPr sz="1400" spc="-5" dirty="0">
                <a:latin typeface="Arial"/>
                <a:cs typeface="Arial"/>
              </a:rPr>
              <a:t>Enerpresse </a:t>
            </a:r>
            <a:r>
              <a:rPr sz="1400" dirty="0">
                <a:latin typeface="Arial"/>
                <a:cs typeface="Arial"/>
              </a:rPr>
              <a:t>: « </a:t>
            </a:r>
            <a:r>
              <a:rPr sz="1400" spc="-5" dirty="0">
                <a:latin typeface="Arial"/>
                <a:cs typeface="Arial"/>
              </a:rPr>
              <a:t>La </a:t>
            </a:r>
            <a:r>
              <a:rPr sz="1400" dirty="0">
                <a:latin typeface="Arial"/>
                <a:cs typeface="Arial"/>
              </a:rPr>
              <a:t>France </a:t>
            </a:r>
            <a:r>
              <a:rPr sz="1400" spc="-5" dirty="0">
                <a:latin typeface="Arial"/>
                <a:cs typeface="Arial"/>
              </a:rPr>
              <a:t>attend </a:t>
            </a:r>
            <a:r>
              <a:rPr sz="1400" dirty="0">
                <a:latin typeface="Arial"/>
                <a:cs typeface="Arial"/>
              </a:rPr>
              <a:t>les </a:t>
            </a:r>
            <a:r>
              <a:rPr sz="1400" spc="-35" dirty="0">
                <a:latin typeface="Arial"/>
                <a:cs typeface="Arial"/>
              </a:rPr>
              <a:t>PPA</a:t>
            </a:r>
            <a:r>
              <a:rPr sz="1400" spc="-114" dirty="0">
                <a:latin typeface="Arial"/>
                <a:cs typeface="Arial"/>
              </a:rPr>
              <a:t> </a:t>
            </a:r>
            <a:r>
              <a:rPr sz="1400" dirty="0">
                <a:latin typeface="Arial"/>
                <a:cs typeface="Arial"/>
              </a:rPr>
              <a:t>»</a:t>
            </a:r>
          </a:p>
          <a:p>
            <a:pPr>
              <a:lnSpc>
                <a:spcPct val="100000"/>
              </a:lnSpc>
              <a:spcBef>
                <a:spcPts val="15"/>
              </a:spcBef>
              <a:buFont typeface="Courier New"/>
              <a:buChar char="o"/>
            </a:pPr>
            <a:endParaRPr sz="1450" dirty="0">
              <a:latin typeface="Times New Roman"/>
              <a:cs typeface="Times New Roman"/>
            </a:endParaRPr>
          </a:p>
          <a:p>
            <a:pPr marL="299720" indent="-287020">
              <a:lnSpc>
                <a:spcPct val="100000"/>
              </a:lnSpc>
              <a:buFont typeface="Courier New"/>
              <a:buChar char="o"/>
              <a:tabLst>
                <a:tab pos="299720" algn="l"/>
                <a:tab pos="300355" algn="l"/>
              </a:tabLst>
            </a:pPr>
            <a:r>
              <a:rPr sz="1400" spc="-10" dirty="0">
                <a:latin typeface="Arial"/>
                <a:cs typeface="Arial"/>
              </a:rPr>
              <a:t>Green </a:t>
            </a:r>
            <a:r>
              <a:rPr sz="1400" dirty="0">
                <a:latin typeface="Arial"/>
                <a:cs typeface="Arial"/>
              </a:rPr>
              <a:t>Univers : « </a:t>
            </a:r>
            <a:r>
              <a:rPr sz="1400" spc="-10" dirty="0">
                <a:latin typeface="Arial"/>
                <a:cs typeface="Arial"/>
              </a:rPr>
              <a:t>L’événement </a:t>
            </a:r>
            <a:r>
              <a:rPr sz="1400" spc="-5" dirty="0">
                <a:latin typeface="Arial"/>
                <a:cs typeface="Arial"/>
              </a:rPr>
              <a:t>EnR Entreprises</a:t>
            </a:r>
            <a:r>
              <a:rPr sz="1400" spc="-130" dirty="0">
                <a:latin typeface="Arial"/>
                <a:cs typeface="Arial"/>
              </a:rPr>
              <a:t> </a:t>
            </a:r>
            <a:r>
              <a:rPr sz="1400" dirty="0">
                <a:latin typeface="Arial"/>
                <a:cs typeface="Arial"/>
              </a:rPr>
              <a:t>»</a:t>
            </a:r>
          </a:p>
          <a:p>
            <a:pPr>
              <a:lnSpc>
                <a:spcPct val="100000"/>
              </a:lnSpc>
              <a:spcBef>
                <a:spcPts val="15"/>
              </a:spcBef>
              <a:buFont typeface="Courier New"/>
              <a:buChar char="o"/>
            </a:pPr>
            <a:endParaRPr sz="1450" dirty="0">
              <a:latin typeface="Times New Roman"/>
              <a:cs typeface="Times New Roman"/>
            </a:endParaRPr>
          </a:p>
          <a:p>
            <a:pPr marL="299720" indent="-287020">
              <a:lnSpc>
                <a:spcPct val="100000"/>
              </a:lnSpc>
              <a:buFont typeface="Courier New"/>
              <a:buChar char="o"/>
              <a:tabLst>
                <a:tab pos="299720" algn="l"/>
                <a:tab pos="300355" algn="l"/>
              </a:tabLst>
            </a:pPr>
            <a:r>
              <a:rPr sz="1400" spc="-5" dirty="0">
                <a:latin typeface="Arial"/>
                <a:cs typeface="Arial"/>
              </a:rPr>
              <a:t>Enerplus </a:t>
            </a:r>
            <a:r>
              <a:rPr sz="1400" dirty="0">
                <a:latin typeface="Arial"/>
                <a:cs typeface="Arial"/>
              </a:rPr>
              <a:t>: « </a:t>
            </a:r>
            <a:r>
              <a:rPr sz="1400" spc="-5" dirty="0">
                <a:latin typeface="Arial"/>
                <a:cs typeface="Arial"/>
              </a:rPr>
              <a:t>Les renouvelables, une</a:t>
            </a:r>
            <a:r>
              <a:rPr sz="1400" spc="-125" dirty="0">
                <a:latin typeface="Arial"/>
                <a:cs typeface="Arial"/>
              </a:rPr>
              <a:t> </a:t>
            </a:r>
            <a:r>
              <a:rPr sz="1400" spc="-5" dirty="0">
                <a:latin typeface="Arial"/>
                <a:cs typeface="Arial"/>
              </a:rPr>
              <a:t>opportunité</a:t>
            </a:r>
            <a:endParaRPr sz="1400" dirty="0">
              <a:latin typeface="Arial"/>
              <a:cs typeface="Arial"/>
            </a:endParaRPr>
          </a:p>
          <a:p>
            <a:pPr marL="299720">
              <a:lnSpc>
                <a:spcPct val="100000"/>
              </a:lnSpc>
            </a:pPr>
            <a:r>
              <a:rPr sz="1400" spc="-5" dirty="0">
                <a:latin typeface="Arial"/>
                <a:cs typeface="Arial"/>
              </a:rPr>
              <a:t>pour </a:t>
            </a:r>
            <a:r>
              <a:rPr sz="1400" dirty="0">
                <a:latin typeface="Arial"/>
                <a:cs typeface="Arial"/>
              </a:rPr>
              <a:t>l’économie </a:t>
            </a:r>
            <a:r>
              <a:rPr sz="1400" spc="-5" dirty="0">
                <a:latin typeface="Arial"/>
                <a:cs typeface="Arial"/>
              </a:rPr>
              <a:t>des entreprises</a:t>
            </a:r>
            <a:r>
              <a:rPr sz="1400" spc="-120" dirty="0">
                <a:latin typeface="Arial"/>
                <a:cs typeface="Arial"/>
              </a:rPr>
              <a:t> </a:t>
            </a:r>
            <a:r>
              <a:rPr sz="1400" dirty="0">
                <a:latin typeface="Arial"/>
                <a:cs typeface="Arial"/>
              </a:rPr>
              <a:t>»</a:t>
            </a:r>
          </a:p>
          <a:p>
            <a:pPr>
              <a:lnSpc>
                <a:spcPct val="100000"/>
              </a:lnSpc>
              <a:spcBef>
                <a:spcPts val="15"/>
              </a:spcBef>
            </a:pPr>
            <a:endParaRPr sz="1450" dirty="0">
              <a:latin typeface="Times New Roman"/>
              <a:cs typeface="Times New Roman"/>
            </a:endParaRPr>
          </a:p>
          <a:p>
            <a:pPr marL="299720" indent="-287020">
              <a:lnSpc>
                <a:spcPct val="100000"/>
              </a:lnSpc>
              <a:buFont typeface="Courier New"/>
              <a:buChar char="o"/>
              <a:tabLst>
                <a:tab pos="299720" algn="l"/>
                <a:tab pos="300355" algn="l"/>
              </a:tabLst>
            </a:pPr>
            <a:r>
              <a:rPr sz="1400" spc="-10" dirty="0">
                <a:latin typeface="Arial"/>
                <a:cs typeface="Arial"/>
              </a:rPr>
              <a:t>Contexte </a:t>
            </a:r>
            <a:r>
              <a:rPr sz="1400" dirty="0">
                <a:latin typeface="Arial"/>
                <a:cs typeface="Arial"/>
              </a:rPr>
              <a:t>: « </a:t>
            </a:r>
            <a:r>
              <a:rPr sz="1400" spc="-5" dirty="0">
                <a:latin typeface="Arial"/>
                <a:cs typeface="Arial"/>
              </a:rPr>
              <a:t>La </a:t>
            </a:r>
            <a:r>
              <a:rPr sz="1400" dirty="0">
                <a:latin typeface="Arial"/>
                <a:cs typeface="Arial"/>
              </a:rPr>
              <a:t>DECG </a:t>
            </a:r>
            <a:r>
              <a:rPr sz="1400" spc="-5" dirty="0">
                <a:latin typeface="Arial"/>
                <a:cs typeface="Arial"/>
              </a:rPr>
              <a:t>prête </a:t>
            </a:r>
            <a:r>
              <a:rPr sz="1400" dirty="0">
                <a:latin typeface="Arial"/>
                <a:cs typeface="Arial"/>
              </a:rPr>
              <a:t>à </a:t>
            </a:r>
            <a:r>
              <a:rPr sz="1400" spc="-5" dirty="0">
                <a:latin typeface="Arial"/>
                <a:cs typeface="Arial"/>
              </a:rPr>
              <a:t>travailler </a:t>
            </a:r>
            <a:r>
              <a:rPr sz="1400" dirty="0">
                <a:latin typeface="Arial"/>
                <a:cs typeface="Arial"/>
              </a:rPr>
              <a:t>sur</a:t>
            </a:r>
            <a:r>
              <a:rPr sz="1400" spc="-80" dirty="0">
                <a:latin typeface="Arial"/>
                <a:cs typeface="Arial"/>
              </a:rPr>
              <a:t> </a:t>
            </a:r>
            <a:r>
              <a:rPr sz="1400" spc="-5" dirty="0">
                <a:latin typeface="Arial"/>
                <a:cs typeface="Arial"/>
              </a:rPr>
              <a:t>les</a:t>
            </a:r>
            <a:endParaRPr sz="1400" dirty="0">
              <a:latin typeface="Arial"/>
              <a:cs typeface="Arial"/>
            </a:endParaRPr>
          </a:p>
          <a:p>
            <a:pPr marL="299720">
              <a:lnSpc>
                <a:spcPct val="100000"/>
              </a:lnSpc>
            </a:pPr>
            <a:r>
              <a:rPr sz="1400" spc="-5" dirty="0">
                <a:latin typeface="Arial"/>
                <a:cs typeface="Arial"/>
              </a:rPr>
              <a:t>contrats standards d’approvisionnement</a:t>
            </a:r>
            <a:r>
              <a:rPr sz="1400" spc="-100" dirty="0">
                <a:latin typeface="Arial"/>
                <a:cs typeface="Arial"/>
              </a:rPr>
              <a:t> </a:t>
            </a:r>
            <a:r>
              <a:rPr sz="1400" dirty="0">
                <a:latin typeface="Arial"/>
                <a:cs typeface="Arial"/>
              </a:rPr>
              <a:t>»</a:t>
            </a:r>
          </a:p>
        </p:txBody>
      </p:sp>
      <p:sp>
        <p:nvSpPr>
          <p:cNvPr id="13" name="object 13"/>
          <p:cNvSpPr/>
          <p:nvPr/>
        </p:nvSpPr>
        <p:spPr>
          <a:xfrm>
            <a:off x="6126479" y="6111044"/>
            <a:ext cx="1430020" cy="325999"/>
          </a:xfrm>
          <a:prstGeom prst="rect">
            <a:avLst/>
          </a:prstGeom>
          <a:blipFill>
            <a:blip r:embed="rId5"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4" name="object 14"/>
          <p:cNvSpPr/>
          <p:nvPr/>
        </p:nvSpPr>
        <p:spPr>
          <a:xfrm>
            <a:off x="9966959" y="6096000"/>
            <a:ext cx="1209040" cy="360680"/>
          </a:xfrm>
          <a:prstGeom prst="rect">
            <a:avLst/>
          </a:prstGeom>
          <a:blipFill>
            <a:blip r:embed="rId6"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5" name="object 15"/>
          <p:cNvSpPr/>
          <p:nvPr/>
        </p:nvSpPr>
        <p:spPr>
          <a:xfrm>
            <a:off x="8112336" y="6141305"/>
            <a:ext cx="1100666" cy="301067"/>
          </a:xfrm>
          <a:prstGeom prst="rect">
            <a:avLst/>
          </a:prstGeom>
          <a:blipFill>
            <a:blip r:embed="rId7"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cxnSp>
        <p:nvCxnSpPr>
          <p:cNvPr id="16" name="Connecteur droit 15">
            <a:extLst>
              <a:ext uri="{FF2B5EF4-FFF2-40B4-BE49-F238E27FC236}">
                <a16:creationId xmlns:a16="http://schemas.microsoft.com/office/drawing/2014/main" id="{A64CD4F8-7226-394E-9901-05C73DD2811F}"/>
              </a:ext>
            </a:extLst>
          </p:cNvPr>
          <p:cNvCxnSpPr>
            <a:cxnSpLocks/>
          </p:cNvCxnSpPr>
          <p:nvPr/>
        </p:nvCxnSpPr>
        <p:spPr>
          <a:xfrm>
            <a:off x="868381" y="964500"/>
            <a:ext cx="5837219" cy="0"/>
          </a:xfrm>
          <a:prstGeom prst="line">
            <a:avLst/>
          </a:prstGeom>
          <a:ln w="34925" cmpd="sng">
            <a:solidFill>
              <a:schemeClr val="accent5"/>
            </a:solidFill>
            <a:head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9886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646204" y="-809181"/>
            <a:ext cx="5422900" cy="5194300"/>
          </a:xfrm>
          <a:custGeom>
            <a:avLst/>
            <a:gdLst/>
            <a:ahLst/>
            <a:cxnLst/>
            <a:rect l="l" t="t" r="r" b="b"/>
            <a:pathLst>
              <a:path w="5422900" h="5194300">
                <a:moveTo>
                  <a:pt x="3003686" y="5181600"/>
                </a:moveTo>
                <a:lnTo>
                  <a:pt x="2419213" y="5181600"/>
                </a:lnTo>
                <a:lnTo>
                  <a:pt x="2467338" y="5194300"/>
                </a:lnTo>
                <a:lnTo>
                  <a:pt x="2955561" y="5194300"/>
                </a:lnTo>
                <a:lnTo>
                  <a:pt x="3003686" y="5181600"/>
                </a:lnTo>
                <a:close/>
              </a:path>
              <a:path w="5422900" h="5194300">
                <a:moveTo>
                  <a:pt x="3099179" y="5168900"/>
                </a:moveTo>
                <a:lnTo>
                  <a:pt x="2323720" y="5168900"/>
                </a:lnTo>
                <a:lnTo>
                  <a:pt x="2371338" y="5181600"/>
                </a:lnTo>
                <a:lnTo>
                  <a:pt x="3051561" y="5181600"/>
                </a:lnTo>
                <a:lnTo>
                  <a:pt x="3099179" y="5168900"/>
                </a:lnTo>
                <a:close/>
              </a:path>
              <a:path w="5422900" h="5194300">
                <a:moveTo>
                  <a:pt x="3193613" y="5156200"/>
                </a:moveTo>
                <a:lnTo>
                  <a:pt x="2229286" y="5156200"/>
                </a:lnTo>
                <a:lnTo>
                  <a:pt x="2276367" y="5168900"/>
                </a:lnTo>
                <a:lnTo>
                  <a:pt x="3146532" y="5168900"/>
                </a:lnTo>
                <a:lnTo>
                  <a:pt x="3193613" y="5156200"/>
                </a:lnTo>
                <a:close/>
              </a:path>
              <a:path w="5422900" h="5194300">
                <a:moveTo>
                  <a:pt x="3424677" y="88900"/>
                </a:moveTo>
                <a:lnTo>
                  <a:pt x="1998222" y="88900"/>
                </a:lnTo>
                <a:lnTo>
                  <a:pt x="1907960" y="114300"/>
                </a:lnTo>
                <a:lnTo>
                  <a:pt x="1863322" y="139700"/>
                </a:lnTo>
                <a:lnTo>
                  <a:pt x="1688233" y="190500"/>
                </a:lnTo>
                <a:lnTo>
                  <a:pt x="1645363" y="215900"/>
                </a:lnTo>
                <a:lnTo>
                  <a:pt x="1602869" y="228600"/>
                </a:lnTo>
                <a:lnTo>
                  <a:pt x="1560758" y="254000"/>
                </a:lnTo>
                <a:lnTo>
                  <a:pt x="1519038" y="266700"/>
                </a:lnTo>
                <a:lnTo>
                  <a:pt x="1477716" y="292100"/>
                </a:lnTo>
                <a:lnTo>
                  <a:pt x="1436799" y="304800"/>
                </a:lnTo>
                <a:lnTo>
                  <a:pt x="1356211" y="355600"/>
                </a:lnTo>
                <a:lnTo>
                  <a:pt x="1316555" y="368300"/>
                </a:lnTo>
                <a:lnTo>
                  <a:pt x="1277334" y="393700"/>
                </a:lnTo>
                <a:lnTo>
                  <a:pt x="1200227" y="444500"/>
                </a:lnTo>
                <a:lnTo>
                  <a:pt x="1124949" y="495300"/>
                </a:lnTo>
                <a:lnTo>
                  <a:pt x="1051559" y="546100"/>
                </a:lnTo>
                <a:lnTo>
                  <a:pt x="980117" y="596900"/>
                </a:lnTo>
                <a:lnTo>
                  <a:pt x="945145" y="635000"/>
                </a:lnTo>
                <a:lnTo>
                  <a:pt x="910682" y="660400"/>
                </a:lnTo>
                <a:lnTo>
                  <a:pt x="876735" y="685800"/>
                </a:lnTo>
                <a:lnTo>
                  <a:pt x="843313" y="723900"/>
                </a:lnTo>
                <a:lnTo>
                  <a:pt x="810422" y="749300"/>
                </a:lnTo>
                <a:lnTo>
                  <a:pt x="778070" y="774700"/>
                </a:lnTo>
                <a:lnTo>
                  <a:pt x="746264" y="812800"/>
                </a:lnTo>
                <a:lnTo>
                  <a:pt x="715011" y="838200"/>
                </a:lnTo>
                <a:lnTo>
                  <a:pt x="684320" y="876300"/>
                </a:lnTo>
                <a:lnTo>
                  <a:pt x="654197" y="914400"/>
                </a:lnTo>
                <a:lnTo>
                  <a:pt x="624650" y="939800"/>
                </a:lnTo>
                <a:lnTo>
                  <a:pt x="595686" y="977900"/>
                </a:lnTo>
                <a:lnTo>
                  <a:pt x="567312" y="1016000"/>
                </a:lnTo>
                <a:lnTo>
                  <a:pt x="539537" y="1041400"/>
                </a:lnTo>
                <a:lnTo>
                  <a:pt x="512368" y="1079500"/>
                </a:lnTo>
                <a:lnTo>
                  <a:pt x="485811" y="1117600"/>
                </a:lnTo>
                <a:lnTo>
                  <a:pt x="459874" y="1155700"/>
                </a:lnTo>
                <a:lnTo>
                  <a:pt x="434565" y="1193800"/>
                </a:lnTo>
                <a:lnTo>
                  <a:pt x="409891" y="1231900"/>
                </a:lnTo>
                <a:lnTo>
                  <a:pt x="385860" y="1270000"/>
                </a:lnTo>
                <a:lnTo>
                  <a:pt x="362479" y="1308100"/>
                </a:lnTo>
                <a:lnTo>
                  <a:pt x="339755" y="1346200"/>
                </a:lnTo>
                <a:lnTo>
                  <a:pt x="317695" y="1384300"/>
                </a:lnTo>
                <a:lnTo>
                  <a:pt x="296308" y="1422400"/>
                </a:lnTo>
                <a:lnTo>
                  <a:pt x="275601" y="1460500"/>
                </a:lnTo>
                <a:lnTo>
                  <a:pt x="255580" y="1498600"/>
                </a:lnTo>
                <a:lnTo>
                  <a:pt x="236254" y="1536700"/>
                </a:lnTo>
                <a:lnTo>
                  <a:pt x="217629" y="1574800"/>
                </a:lnTo>
                <a:lnTo>
                  <a:pt x="199714" y="1625600"/>
                </a:lnTo>
                <a:lnTo>
                  <a:pt x="182515" y="1663700"/>
                </a:lnTo>
                <a:lnTo>
                  <a:pt x="166041" y="1701800"/>
                </a:lnTo>
                <a:lnTo>
                  <a:pt x="150297" y="1752600"/>
                </a:lnTo>
                <a:lnTo>
                  <a:pt x="135293" y="1790700"/>
                </a:lnTo>
                <a:lnTo>
                  <a:pt x="121035" y="1828800"/>
                </a:lnTo>
                <a:lnTo>
                  <a:pt x="107530" y="1879600"/>
                </a:lnTo>
                <a:lnTo>
                  <a:pt x="94787" y="1917700"/>
                </a:lnTo>
                <a:lnTo>
                  <a:pt x="82812" y="1968500"/>
                </a:lnTo>
                <a:lnTo>
                  <a:pt x="71613" y="2006600"/>
                </a:lnTo>
                <a:lnTo>
                  <a:pt x="61197" y="2044699"/>
                </a:lnTo>
                <a:lnTo>
                  <a:pt x="51572" y="2095499"/>
                </a:lnTo>
                <a:lnTo>
                  <a:pt x="42745" y="2146299"/>
                </a:lnTo>
                <a:lnTo>
                  <a:pt x="34723" y="2184399"/>
                </a:lnTo>
                <a:lnTo>
                  <a:pt x="27514" y="2235199"/>
                </a:lnTo>
                <a:lnTo>
                  <a:pt x="21126" y="2273299"/>
                </a:lnTo>
                <a:lnTo>
                  <a:pt x="15566" y="2324099"/>
                </a:lnTo>
                <a:lnTo>
                  <a:pt x="10840" y="2362199"/>
                </a:lnTo>
                <a:lnTo>
                  <a:pt x="6957" y="2412999"/>
                </a:lnTo>
                <a:lnTo>
                  <a:pt x="3924" y="2463799"/>
                </a:lnTo>
                <a:lnTo>
                  <a:pt x="1749" y="2501899"/>
                </a:lnTo>
                <a:lnTo>
                  <a:pt x="438" y="2552699"/>
                </a:lnTo>
                <a:lnTo>
                  <a:pt x="0" y="2603499"/>
                </a:lnTo>
                <a:lnTo>
                  <a:pt x="438" y="2654299"/>
                </a:lnTo>
                <a:lnTo>
                  <a:pt x="1749" y="2692399"/>
                </a:lnTo>
                <a:lnTo>
                  <a:pt x="3924" y="2743199"/>
                </a:lnTo>
                <a:lnTo>
                  <a:pt x="6957" y="2793999"/>
                </a:lnTo>
                <a:lnTo>
                  <a:pt x="10840" y="2832099"/>
                </a:lnTo>
                <a:lnTo>
                  <a:pt x="15566" y="2882899"/>
                </a:lnTo>
                <a:lnTo>
                  <a:pt x="21126" y="2933699"/>
                </a:lnTo>
                <a:lnTo>
                  <a:pt x="27514" y="2971799"/>
                </a:lnTo>
                <a:lnTo>
                  <a:pt x="34723" y="3022599"/>
                </a:lnTo>
                <a:lnTo>
                  <a:pt x="42745" y="3060699"/>
                </a:lnTo>
                <a:lnTo>
                  <a:pt x="51572" y="3111499"/>
                </a:lnTo>
                <a:lnTo>
                  <a:pt x="61197" y="3149599"/>
                </a:lnTo>
                <a:lnTo>
                  <a:pt x="71613" y="3200399"/>
                </a:lnTo>
                <a:lnTo>
                  <a:pt x="82812" y="3238499"/>
                </a:lnTo>
                <a:lnTo>
                  <a:pt x="94787" y="3289300"/>
                </a:lnTo>
                <a:lnTo>
                  <a:pt x="107530" y="3327400"/>
                </a:lnTo>
                <a:lnTo>
                  <a:pt x="121035" y="3378200"/>
                </a:lnTo>
                <a:lnTo>
                  <a:pt x="135293" y="3416300"/>
                </a:lnTo>
                <a:lnTo>
                  <a:pt x="150297" y="3454400"/>
                </a:lnTo>
                <a:lnTo>
                  <a:pt x="166041" y="3505200"/>
                </a:lnTo>
                <a:lnTo>
                  <a:pt x="182515" y="3543300"/>
                </a:lnTo>
                <a:lnTo>
                  <a:pt x="199714" y="3581400"/>
                </a:lnTo>
                <a:lnTo>
                  <a:pt x="217629" y="3619500"/>
                </a:lnTo>
                <a:lnTo>
                  <a:pt x="236254" y="3670300"/>
                </a:lnTo>
                <a:lnTo>
                  <a:pt x="255580" y="3708400"/>
                </a:lnTo>
                <a:lnTo>
                  <a:pt x="275601" y="3746500"/>
                </a:lnTo>
                <a:lnTo>
                  <a:pt x="296308" y="3784600"/>
                </a:lnTo>
                <a:lnTo>
                  <a:pt x="317695" y="3822700"/>
                </a:lnTo>
                <a:lnTo>
                  <a:pt x="339755" y="3860800"/>
                </a:lnTo>
                <a:lnTo>
                  <a:pt x="362479" y="3898900"/>
                </a:lnTo>
                <a:lnTo>
                  <a:pt x="385860" y="3937000"/>
                </a:lnTo>
                <a:lnTo>
                  <a:pt x="409891" y="3975100"/>
                </a:lnTo>
                <a:lnTo>
                  <a:pt x="434565" y="4013200"/>
                </a:lnTo>
                <a:lnTo>
                  <a:pt x="459874" y="4051300"/>
                </a:lnTo>
                <a:lnTo>
                  <a:pt x="485811" y="4089400"/>
                </a:lnTo>
                <a:lnTo>
                  <a:pt x="512368" y="4127500"/>
                </a:lnTo>
                <a:lnTo>
                  <a:pt x="539537" y="4152900"/>
                </a:lnTo>
                <a:lnTo>
                  <a:pt x="567312" y="4191000"/>
                </a:lnTo>
                <a:lnTo>
                  <a:pt x="595686" y="4229100"/>
                </a:lnTo>
                <a:lnTo>
                  <a:pt x="624650" y="4267200"/>
                </a:lnTo>
                <a:lnTo>
                  <a:pt x="654197" y="4292600"/>
                </a:lnTo>
                <a:lnTo>
                  <a:pt x="684320" y="4330700"/>
                </a:lnTo>
                <a:lnTo>
                  <a:pt x="715011" y="4356100"/>
                </a:lnTo>
                <a:lnTo>
                  <a:pt x="746264" y="4394200"/>
                </a:lnTo>
                <a:lnTo>
                  <a:pt x="778070" y="4419600"/>
                </a:lnTo>
                <a:lnTo>
                  <a:pt x="810422" y="4457700"/>
                </a:lnTo>
                <a:lnTo>
                  <a:pt x="843313" y="4483100"/>
                </a:lnTo>
                <a:lnTo>
                  <a:pt x="876735" y="4521200"/>
                </a:lnTo>
                <a:lnTo>
                  <a:pt x="910682" y="4546600"/>
                </a:lnTo>
                <a:lnTo>
                  <a:pt x="945145" y="4572000"/>
                </a:lnTo>
                <a:lnTo>
                  <a:pt x="980117" y="4597400"/>
                </a:lnTo>
                <a:lnTo>
                  <a:pt x="1015591" y="4635500"/>
                </a:lnTo>
                <a:lnTo>
                  <a:pt x="1051559" y="4660900"/>
                </a:lnTo>
                <a:lnTo>
                  <a:pt x="1124949" y="4711700"/>
                </a:lnTo>
                <a:lnTo>
                  <a:pt x="1200227" y="4762500"/>
                </a:lnTo>
                <a:lnTo>
                  <a:pt x="1277334" y="4813300"/>
                </a:lnTo>
                <a:lnTo>
                  <a:pt x="1316555" y="4826000"/>
                </a:lnTo>
                <a:lnTo>
                  <a:pt x="1356211" y="4851400"/>
                </a:lnTo>
                <a:lnTo>
                  <a:pt x="1436799" y="4902200"/>
                </a:lnTo>
                <a:lnTo>
                  <a:pt x="1477716" y="4914900"/>
                </a:lnTo>
                <a:lnTo>
                  <a:pt x="1519038" y="4940300"/>
                </a:lnTo>
                <a:lnTo>
                  <a:pt x="1560758" y="4953000"/>
                </a:lnTo>
                <a:lnTo>
                  <a:pt x="1602869" y="4978400"/>
                </a:lnTo>
                <a:lnTo>
                  <a:pt x="1688233" y="5003800"/>
                </a:lnTo>
                <a:lnTo>
                  <a:pt x="1731471" y="5029200"/>
                </a:lnTo>
                <a:lnTo>
                  <a:pt x="1775071" y="5041900"/>
                </a:lnTo>
                <a:lnTo>
                  <a:pt x="2182485" y="5156200"/>
                </a:lnTo>
                <a:lnTo>
                  <a:pt x="3240414" y="5156200"/>
                </a:lnTo>
                <a:lnTo>
                  <a:pt x="3647828" y="5041900"/>
                </a:lnTo>
                <a:lnTo>
                  <a:pt x="3691428" y="5029200"/>
                </a:lnTo>
                <a:lnTo>
                  <a:pt x="3734666" y="5003800"/>
                </a:lnTo>
                <a:lnTo>
                  <a:pt x="3820030" y="4978400"/>
                </a:lnTo>
                <a:lnTo>
                  <a:pt x="3862141" y="4953000"/>
                </a:lnTo>
                <a:lnTo>
                  <a:pt x="3903861" y="4940300"/>
                </a:lnTo>
                <a:lnTo>
                  <a:pt x="3945183" y="4914900"/>
                </a:lnTo>
                <a:lnTo>
                  <a:pt x="3986100" y="4902200"/>
                </a:lnTo>
                <a:lnTo>
                  <a:pt x="4066688" y="4851400"/>
                </a:lnTo>
                <a:lnTo>
                  <a:pt x="4106344" y="4826000"/>
                </a:lnTo>
                <a:lnTo>
                  <a:pt x="4145565" y="4813300"/>
                </a:lnTo>
                <a:lnTo>
                  <a:pt x="4222672" y="4762500"/>
                </a:lnTo>
                <a:lnTo>
                  <a:pt x="4297950" y="4711700"/>
                </a:lnTo>
                <a:lnTo>
                  <a:pt x="4371340" y="4660900"/>
                </a:lnTo>
                <a:lnTo>
                  <a:pt x="4407308" y="4635500"/>
                </a:lnTo>
                <a:lnTo>
                  <a:pt x="4442782" y="4597400"/>
                </a:lnTo>
                <a:lnTo>
                  <a:pt x="4477754" y="4572000"/>
                </a:lnTo>
                <a:lnTo>
                  <a:pt x="4512217" y="4546600"/>
                </a:lnTo>
                <a:lnTo>
                  <a:pt x="4546164" y="4521200"/>
                </a:lnTo>
                <a:lnTo>
                  <a:pt x="4579586" y="4483100"/>
                </a:lnTo>
                <a:lnTo>
                  <a:pt x="4612477" y="4457700"/>
                </a:lnTo>
                <a:lnTo>
                  <a:pt x="4644829" y="4419600"/>
                </a:lnTo>
                <a:lnTo>
                  <a:pt x="4676635" y="4394200"/>
                </a:lnTo>
                <a:lnTo>
                  <a:pt x="4707888" y="4356100"/>
                </a:lnTo>
                <a:lnTo>
                  <a:pt x="4738579" y="4330700"/>
                </a:lnTo>
                <a:lnTo>
                  <a:pt x="4768702" y="4292600"/>
                </a:lnTo>
                <a:lnTo>
                  <a:pt x="4798249" y="4267200"/>
                </a:lnTo>
                <a:lnTo>
                  <a:pt x="4827213" y="4229100"/>
                </a:lnTo>
                <a:lnTo>
                  <a:pt x="4855587" y="4191000"/>
                </a:lnTo>
                <a:lnTo>
                  <a:pt x="4883362" y="4152900"/>
                </a:lnTo>
                <a:lnTo>
                  <a:pt x="4910531" y="4127500"/>
                </a:lnTo>
                <a:lnTo>
                  <a:pt x="4937088" y="4089400"/>
                </a:lnTo>
                <a:lnTo>
                  <a:pt x="4963025" y="4051300"/>
                </a:lnTo>
                <a:lnTo>
                  <a:pt x="4988334" y="4013200"/>
                </a:lnTo>
                <a:lnTo>
                  <a:pt x="5013008" y="3975100"/>
                </a:lnTo>
                <a:lnTo>
                  <a:pt x="5037039" y="3937000"/>
                </a:lnTo>
                <a:lnTo>
                  <a:pt x="5060420" y="3898900"/>
                </a:lnTo>
                <a:lnTo>
                  <a:pt x="5083144" y="3860800"/>
                </a:lnTo>
                <a:lnTo>
                  <a:pt x="5105204" y="3822700"/>
                </a:lnTo>
                <a:lnTo>
                  <a:pt x="5126591" y="3784600"/>
                </a:lnTo>
                <a:lnTo>
                  <a:pt x="5147298" y="3746500"/>
                </a:lnTo>
                <a:lnTo>
                  <a:pt x="5167319" y="3708400"/>
                </a:lnTo>
                <a:lnTo>
                  <a:pt x="5186645" y="3670300"/>
                </a:lnTo>
                <a:lnTo>
                  <a:pt x="5205270" y="3619500"/>
                </a:lnTo>
                <a:lnTo>
                  <a:pt x="5223185" y="3581400"/>
                </a:lnTo>
                <a:lnTo>
                  <a:pt x="5240384" y="3543300"/>
                </a:lnTo>
                <a:lnTo>
                  <a:pt x="5256858" y="3505200"/>
                </a:lnTo>
                <a:lnTo>
                  <a:pt x="5272602" y="3454400"/>
                </a:lnTo>
                <a:lnTo>
                  <a:pt x="5287606" y="3416300"/>
                </a:lnTo>
                <a:lnTo>
                  <a:pt x="5301864" y="3378200"/>
                </a:lnTo>
                <a:lnTo>
                  <a:pt x="5315369" y="3327400"/>
                </a:lnTo>
                <a:lnTo>
                  <a:pt x="5328112" y="3289300"/>
                </a:lnTo>
                <a:lnTo>
                  <a:pt x="5340087" y="3238499"/>
                </a:lnTo>
                <a:lnTo>
                  <a:pt x="5351286" y="3200399"/>
                </a:lnTo>
                <a:lnTo>
                  <a:pt x="5361702" y="3149599"/>
                </a:lnTo>
                <a:lnTo>
                  <a:pt x="5371327" y="3111499"/>
                </a:lnTo>
                <a:lnTo>
                  <a:pt x="5380154" y="3060699"/>
                </a:lnTo>
                <a:lnTo>
                  <a:pt x="5388176" y="3022599"/>
                </a:lnTo>
                <a:lnTo>
                  <a:pt x="5395385" y="2971799"/>
                </a:lnTo>
                <a:lnTo>
                  <a:pt x="5401773" y="2933699"/>
                </a:lnTo>
                <a:lnTo>
                  <a:pt x="5407333" y="2882899"/>
                </a:lnTo>
                <a:lnTo>
                  <a:pt x="5412059" y="2832099"/>
                </a:lnTo>
                <a:lnTo>
                  <a:pt x="5415942" y="2793999"/>
                </a:lnTo>
                <a:lnTo>
                  <a:pt x="5418975" y="2743199"/>
                </a:lnTo>
                <a:lnTo>
                  <a:pt x="5421150" y="2692399"/>
                </a:lnTo>
                <a:lnTo>
                  <a:pt x="5422461" y="2654299"/>
                </a:lnTo>
                <a:lnTo>
                  <a:pt x="5422900" y="2603499"/>
                </a:lnTo>
                <a:lnTo>
                  <a:pt x="5422461" y="2552699"/>
                </a:lnTo>
                <a:lnTo>
                  <a:pt x="5421150" y="2501899"/>
                </a:lnTo>
                <a:lnTo>
                  <a:pt x="5418975" y="2463799"/>
                </a:lnTo>
                <a:lnTo>
                  <a:pt x="5415942" y="2412999"/>
                </a:lnTo>
                <a:lnTo>
                  <a:pt x="5412059" y="2362199"/>
                </a:lnTo>
                <a:lnTo>
                  <a:pt x="5407333" y="2324099"/>
                </a:lnTo>
                <a:lnTo>
                  <a:pt x="5401773" y="2273299"/>
                </a:lnTo>
                <a:lnTo>
                  <a:pt x="5395385" y="2235199"/>
                </a:lnTo>
                <a:lnTo>
                  <a:pt x="5388176" y="2184399"/>
                </a:lnTo>
                <a:lnTo>
                  <a:pt x="5380154" y="2146299"/>
                </a:lnTo>
                <a:lnTo>
                  <a:pt x="5371327" y="2095499"/>
                </a:lnTo>
                <a:lnTo>
                  <a:pt x="5361702" y="2044699"/>
                </a:lnTo>
                <a:lnTo>
                  <a:pt x="5351286" y="2006600"/>
                </a:lnTo>
                <a:lnTo>
                  <a:pt x="5340087" y="1968500"/>
                </a:lnTo>
                <a:lnTo>
                  <a:pt x="5328112" y="1917700"/>
                </a:lnTo>
                <a:lnTo>
                  <a:pt x="5315369" y="1879600"/>
                </a:lnTo>
                <a:lnTo>
                  <a:pt x="5301864" y="1828800"/>
                </a:lnTo>
                <a:lnTo>
                  <a:pt x="5287606" y="1790700"/>
                </a:lnTo>
                <a:lnTo>
                  <a:pt x="5272602" y="1752600"/>
                </a:lnTo>
                <a:lnTo>
                  <a:pt x="5256858" y="1701800"/>
                </a:lnTo>
                <a:lnTo>
                  <a:pt x="5240384" y="1663700"/>
                </a:lnTo>
                <a:lnTo>
                  <a:pt x="5223185" y="1625600"/>
                </a:lnTo>
                <a:lnTo>
                  <a:pt x="5205270" y="1574800"/>
                </a:lnTo>
                <a:lnTo>
                  <a:pt x="5186645" y="1536700"/>
                </a:lnTo>
                <a:lnTo>
                  <a:pt x="5167319" y="1498600"/>
                </a:lnTo>
                <a:lnTo>
                  <a:pt x="5147298" y="1460500"/>
                </a:lnTo>
                <a:lnTo>
                  <a:pt x="5126591" y="1422400"/>
                </a:lnTo>
                <a:lnTo>
                  <a:pt x="5105204" y="1384300"/>
                </a:lnTo>
                <a:lnTo>
                  <a:pt x="5083144" y="1346200"/>
                </a:lnTo>
                <a:lnTo>
                  <a:pt x="5060420" y="1308100"/>
                </a:lnTo>
                <a:lnTo>
                  <a:pt x="5037039" y="1270000"/>
                </a:lnTo>
                <a:lnTo>
                  <a:pt x="5013008" y="1231900"/>
                </a:lnTo>
                <a:lnTo>
                  <a:pt x="4988334" y="1193800"/>
                </a:lnTo>
                <a:lnTo>
                  <a:pt x="4963025" y="1155700"/>
                </a:lnTo>
                <a:lnTo>
                  <a:pt x="4937088" y="1117600"/>
                </a:lnTo>
                <a:lnTo>
                  <a:pt x="4910531" y="1079500"/>
                </a:lnTo>
                <a:lnTo>
                  <a:pt x="4883362" y="1041400"/>
                </a:lnTo>
                <a:lnTo>
                  <a:pt x="4855587" y="1016000"/>
                </a:lnTo>
                <a:lnTo>
                  <a:pt x="4827213" y="977900"/>
                </a:lnTo>
                <a:lnTo>
                  <a:pt x="4798249" y="939800"/>
                </a:lnTo>
                <a:lnTo>
                  <a:pt x="4768702" y="914400"/>
                </a:lnTo>
                <a:lnTo>
                  <a:pt x="4738579" y="876300"/>
                </a:lnTo>
                <a:lnTo>
                  <a:pt x="4707888" y="838200"/>
                </a:lnTo>
                <a:lnTo>
                  <a:pt x="4676635" y="812800"/>
                </a:lnTo>
                <a:lnTo>
                  <a:pt x="4644829" y="774700"/>
                </a:lnTo>
                <a:lnTo>
                  <a:pt x="4612477" y="749300"/>
                </a:lnTo>
                <a:lnTo>
                  <a:pt x="4579586" y="723900"/>
                </a:lnTo>
                <a:lnTo>
                  <a:pt x="4546164" y="685800"/>
                </a:lnTo>
                <a:lnTo>
                  <a:pt x="4512217" y="660400"/>
                </a:lnTo>
                <a:lnTo>
                  <a:pt x="4477754" y="635000"/>
                </a:lnTo>
                <a:lnTo>
                  <a:pt x="4442782" y="596900"/>
                </a:lnTo>
                <a:lnTo>
                  <a:pt x="4371340" y="546100"/>
                </a:lnTo>
                <a:lnTo>
                  <a:pt x="4297950" y="495300"/>
                </a:lnTo>
                <a:lnTo>
                  <a:pt x="4222672" y="444500"/>
                </a:lnTo>
                <a:lnTo>
                  <a:pt x="4145565" y="393700"/>
                </a:lnTo>
                <a:lnTo>
                  <a:pt x="4106344" y="368300"/>
                </a:lnTo>
                <a:lnTo>
                  <a:pt x="4066688" y="355600"/>
                </a:lnTo>
                <a:lnTo>
                  <a:pt x="3986100" y="304800"/>
                </a:lnTo>
                <a:lnTo>
                  <a:pt x="3945183" y="292100"/>
                </a:lnTo>
                <a:lnTo>
                  <a:pt x="3903861" y="266700"/>
                </a:lnTo>
                <a:lnTo>
                  <a:pt x="3862141" y="254000"/>
                </a:lnTo>
                <a:lnTo>
                  <a:pt x="3820030" y="228600"/>
                </a:lnTo>
                <a:lnTo>
                  <a:pt x="3777536" y="215900"/>
                </a:lnTo>
                <a:lnTo>
                  <a:pt x="3734666" y="190500"/>
                </a:lnTo>
                <a:lnTo>
                  <a:pt x="3559577" y="139700"/>
                </a:lnTo>
                <a:lnTo>
                  <a:pt x="3514939" y="114300"/>
                </a:lnTo>
                <a:lnTo>
                  <a:pt x="3424677" y="88900"/>
                </a:lnTo>
                <a:close/>
              </a:path>
              <a:path w="5422900" h="5194300">
                <a:moveTo>
                  <a:pt x="3240414" y="50800"/>
                </a:moveTo>
                <a:lnTo>
                  <a:pt x="2182485" y="50800"/>
                </a:lnTo>
                <a:lnTo>
                  <a:pt x="2043831" y="88900"/>
                </a:lnTo>
                <a:lnTo>
                  <a:pt x="3379068" y="88900"/>
                </a:lnTo>
                <a:lnTo>
                  <a:pt x="3240414" y="50800"/>
                </a:lnTo>
                <a:close/>
              </a:path>
              <a:path w="5422900" h="5194300">
                <a:moveTo>
                  <a:pt x="3099179" y="25400"/>
                </a:moveTo>
                <a:lnTo>
                  <a:pt x="2323720" y="25400"/>
                </a:lnTo>
                <a:lnTo>
                  <a:pt x="2229286" y="50800"/>
                </a:lnTo>
                <a:lnTo>
                  <a:pt x="3193613" y="50800"/>
                </a:lnTo>
                <a:lnTo>
                  <a:pt x="3099179" y="25400"/>
                </a:lnTo>
                <a:close/>
              </a:path>
              <a:path w="5422900" h="5194300">
                <a:moveTo>
                  <a:pt x="3003686" y="12700"/>
                </a:moveTo>
                <a:lnTo>
                  <a:pt x="2419213" y="12700"/>
                </a:lnTo>
                <a:lnTo>
                  <a:pt x="2371338" y="25400"/>
                </a:lnTo>
                <a:lnTo>
                  <a:pt x="3051561" y="25400"/>
                </a:lnTo>
                <a:lnTo>
                  <a:pt x="3003686" y="12700"/>
                </a:lnTo>
                <a:close/>
              </a:path>
              <a:path w="5422900" h="5194300">
                <a:moveTo>
                  <a:pt x="2809762" y="0"/>
                </a:moveTo>
                <a:lnTo>
                  <a:pt x="2613137" y="0"/>
                </a:lnTo>
                <a:lnTo>
                  <a:pt x="2564307" y="12700"/>
                </a:lnTo>
                <a:lnTo>
                  <a:pt x="2858592" y="12700"/>
                </a:lnTo>
                <a:lnTo>
                  <a:pt x="2809762" y="0"/>
                </a:lnTo>
                <a:close/>
              </a:path>
            </a:pathLst>
          </a:custGeom>
          <a:solidFill>
            <a:srgbClr val="F1F1F1">
              <a:alpha val="74899"/>
            </a:srgbClr>
          </a:solidFill>
        </p:spPr>
        <p:txBody>
          <a:bodyPr wrap="square" lIns="0" tIns="0" rIns="0" bIns="0" rtlCol="0"/>
          <a:lstStyle/>
          <a:p>
            <a:endParaRPr/>
          </a:p>
        </p:txBody>
      </p:sp>
      <p:sp>
        <p:nvSpPr>
          <p:cNvPr id="5" name="object 5"/>
          <p:cNvSpPr txBox="1"/>
          <p:nvPr/>
        </p:nvSpPr>
        <p:spPr>
          <a:xfrm>
            <a:off x="1157390" y="495879"/>
            <a:ext cx="2307844" cy="505267"/>
          </a:xfrm>
          <a:prstGeom prst="rect">
            <a:avLst/>
          </a:prstGeom>
        </p:spPr>
        <p:txBody>
          <a:bodyPr vert="horz" wrap="square" lIns="0" tIns="12700" rIns="0" bIns="0" rtlCol="0">
            <a:spAutoFit/>
          </a:bodyPr>
          <a:lstStyle/>
          <a:p>
            <a:pPr marL="12700" algn="ctr">
              <a:lnSpc>
                <a:spcPct val="100000"/>
              </a:lnSpc>
              <a:spcBef>
                <a:spcPts val="100"/>
              </a:spcBef>
            </a:pPr>
            <a:r>
              <a:rPr lang="fr-FR" sz="3200" dirty="0">
                <a:latin typeface="Arial"/>
                <a:cs typeface="Arial"/>
              </a:rPr>
              <a:t>CONTACT</a:t>
            </a:r>
            <a:endParaRPr sz="3200" dirty="0">
              <a:latin typeface="Arial"/>
              <a:cs typeface="Arial"/>
            </a:endParaRPr>
          </a:p>
        </p:txBody>
      </p:sp>
      <p:sp>
        <p:nvSpPr>
          <p:cNvPr id="6" name="object 6"/>
          <p:cNvSpPr txBox="1"/>
          <p:nvPr/>
        </p:nvSpPr>
        <p:spPr>
          <a:xfrm>
            <a:off x="73172" y="1458447"/>
            <a:ext cx="4643755" cy="751488"/>
          </a:xfrm>
          <a:prstGeom prst="rect">
            <a:avLst/>
          </a:prstGeom>
        </p:spPr>
        <p:txBody>
          <a:bodyPr vert="horz" wrap="square" lIns="0" tIns="12700" rIns="0" bIns="0" rtlCol="0">
            <a:spAutoFit/>
          </a:bodyPr>
          <a:lstStyle/>
          <a:p>
            <a:pPr marL="635" algn="ctr">
              <a:lnSpc>
                <a:spcPct val="100000"/>
              </a:lnSpc>
              <a:spcBef>
                <a:spcPts val="100"/>
              </a:spcBef>
            </a:pPr>
            <a:r>
              <a:rPr sz="1600" b="1" dirty="0">
                <a:latin typeface="Arial"/>
                <a:cs typeface="Arial"/>
              </a:rPr>
              <a:t>Jean-Pierre</a:t>
            </a:r>
            <a:r>
              <a:rPr sz="1600" b="1" spc="-55" dirty="0">
                <a:latin typeface="Arial"/>
                <a:cs typeface="Arial"/>
              </a:rPr>
              <a:t> </a:t>
            </a:r>
            <a:r>
              <a:rPr sz="1600" b="1" spc="-5" dirty="0">
                <a:latin typeface="Arial"/>
                <a:cs typeface="Arial"/>
              </a:rPr>
              <a:t>Riche</a:t>
            </a:r>
            <a:endParaRPr sz="1600" dirty="0">
              <a:latin typeface="Arial"/>
              <a:cs typeface="Arial"/>
            </a:endParaRPr>
          </a:p>
          <a:p>
            <a:pPr algn="ctr">
              <a:lnSpc>
                <a:spcPct val="100000"/>
              </a:lnSpc>
            </a:pPr>
            <a:r>
              <a:rPr sz="1600" b="1" spc="-5" dirty="0">
                <a:latin typeface="Arial"/>
                <a:cs typeface="Arial"/>
                <a:hlinkClick r:id="rId2"/>
              </a:rPr>
              <a:t>jean-pierre.riche@institut-orygeen.org</a:t>
            </a:r>
            <a:endParaRPr sz="1600" dirty="0">
              <a:latin typeface="Arial"/>
              <a:cs typeface="Arial"/>
            </a:endParaRPr>
          </a:p>
          <a:p>
            <a:pPr marL="1905" algn="ctr">
              <a:lnSpc>
                <a:spcPct val="100000"/>
              </a:lnSpc>
            </a:pPr>
            <a:r>
              <a:rPr sz="1600" b="1" spc="-5" dirty="0">
                <a:latin typeface="Arial"/>
                <a:cs typeface="Arial"/>
              </a:rPr>
              <a:t>06.03.46.13.88</a:t>
            </a:r>
            <a:endParaRPr sz="1600" dirty="0">
              <a:latin typeface="Arial"/>
              <a:cs typeface="Arial"/>
            </a:endParaRPr>
          </a:p>
        </p:txBody>
      </p:sp>
      <p:sp>
        <p:nvSpPr>
          <p:cNvPr id="7" name="object 7"/>
          <p:cNvSpPr txBox="1"/>
          <p:nvPr/>
        </p:nvSpPr>
        <p:spPr>
          <a:xfrm>
            <a:off x="308955" y="3303003"/>
            <a:ext cx="3702911" cy="382156"/>
          </a:xfrm>
          <a:prstGeom prst="rect">
            <a:avLst/>
          </a:prstGeom>
        </p:spPr>
        <p:txBody>
          <a:bodyPr vert="horz" wrap="square" lIns="0" tIns="12700" rIns="0" bIns="0" rtlCol="0">
            <a:spAutoFit/>
          </a:bodyPr>
          <a:lstStyle/>
          <a:p>
            <a:pPr marL="12700">
              <a:lnSpc>
                <a:spcPct val="100000"/>
              </a:lnSpc>
              <a:spcBef>
                <a:spcPts val="100"/>
              </a:spcBef>
            </a:pPr>
            <a:r>
              <a:rPr lang="fr-FR" sz="2400" b="1" spc="-10">
                <a:latin typeface="Arial"/>
                <a:cs typeface="Arial"/>
              </a:rPr>
              <a:t>www.enrentreprises</a:t>
            </a:r>
            <a:r>
              <a:rPr sz="2400" b="1" spc="-10" dirty="0">
                <a:latin typeface="Arial"/>
                <a:cs typeface="Arial"/>
              </a:rPr>
              <a:t>.</a:t>
            </a:r>
            <a:r>
              <a:rPr sz="2400" b="1" spc="-5" dirty="0">
                <a:latin typeface="Arial"/>
                <a:cs typeface="Arial"/>
              </a:rPr>
              <a:t>com</a:t>
            </a:r>
            <a:endParaRPr sz="2400" dirty="0">
              <a:latin typeface="Arial"/>
              <a:cs typeface="Arial"/>
            </a:endParaRPr>
          </a:p>
        </p:txBody>
      </p:sp>
      <p:sp>
        <p:nvSpPr>
          <p:cNvPr id="8" name="object 8"/>
          <p:cNvSpPr txBox="1"/>
          <p:nvPr/>
        </p:nvSpPr>
        <p:spPr>
          <a:xfrm>
            <a:off x="963612" y="5228135"/>
            <a:ext cx="2810447" cy="1335044"/>
          </a:xfrm>
          <a:prstGeom prst="rect">
            <a:avLst/>
          </a:prstGeom>
        </p:spPr>
        <p:txBody>
          <a:bodyPr vert="horz" wrap="square" lIns="0" tIns="42544" rIns="0" bIns="0" rtlCol="0">
            <a:spAutoFit/>
          </a:bodyPr>
          <a:lstStyle/>
          <a:p>
            <a:pPr marL="12700" marR="5080">
              <a:lnSpc>
                <a:spcPct val="93900"/>
              </a:lnSpc>
              <a:spcBef>
                <a:spcPts val="334"/>
              </a:spcBef>
            </a:pPr>
            <a:r>
              <a:rPr sz="2800" spc="-15" dirty="0" err="1">
                <a:latin typeface="Arial"/>
                <a:cs typeface="Arial"/>
              </a:rPr>
              <a:t>Institut</a:t>
            </a:r>
            <a:r>
              <a:rPr sz="2800" spc="-185" dirty="0" err="1">
                <a:latin typeface="Arial"/>
                <a:cs typeface="Arial"/>
              </a:rPr>
              <a:t>Orygeen</a:t>
            </a:r>
            <a:r>
              <a:rPr sz="2800" spc="-185" dirty="0">
                <a:latin typeface="Arial"/>
                <a:cs typeface="Arial"/>
              </a:rPr>
              <a:t>  </a:t>
            </a:r>
            <a:endParaRPr lang="fr-FR" sz="2800" spc="-185" dirty="0">
              <a:latin typeface="Arial"/>
              <a:cs typeface="Arial"/>
            </a:endParaRPr>
          </a:p>
          <a:p>
            <a:pPr marL="12700" marR="5080">
              <a:lnSpc>
                <a:spcPct val="93900"/>
              </a:lnSpc>
              <a:spcBef>
                <a:spcPts val="334"/>
              </a:spcBef>
            </a:pPr>
            <a:endParaRPr lang="fr-FR" sz="2800" spc="-185" dirty="0">
              <a:latin typeface="Arial"/>
              <a:cs typeface="Arial"/>
            </a:endParaRPr>
          </a:p>
          <a:p>
            <a:pPr marL="12700" marR="5080">
              <a:lnSpc>
                <a:spcPct val="93900"/>
              </a:lnSpc>
              <a:spcBef>
                <a:spcPts val="334"/>
              </a:spcBef>
            </a:pPr>
            <a:r>
              <a:rPr sz="2800" spc="-395" dirty="0">
                <a:latin typeface="Arial"/>
                <a:cs typeface="Arial"/>
              </a:rPr>
              <a:t>@</a:t>
            </a:r>
            <a:r>
              <a:rPr sz="2800" spc="-155" dirty="0">
                <a:latin typeface="Arial"/>
                <a:cs typeface="Arial"/>
              </a:rPr>
              <a:t>IO</a:t>
            </a:r>
            <a:r>
              <a:rPr sz="2800" spc="-90" dirty="0">
                <a:latin typeface="Arial"/>
                <a:cs typeface="Arial"/>
              </a:rPr>
              <a:t>r</a:t>
            </a:r>
            <a:r>
              <a:rPr sz="2800" spc="-210" dirty="0">
                <a:latin typeface="Arial"/>
                <a:cs typeface="Arial"/>
              </a:rPr>
              <a:t>y</a:t>
            </a:r>
            <a:r>
              <a:rPr sz="2800" spc="-305" dirty="0">
                <a:latin typeface="Arial"/>
                <a:cs typeface="Arial"/>
              </a:rPr>
              <a:t>g</a:t>
            </a:r>
            <a:r>
              <a:rPr sz="2800" spc="-190" dirty="0">
                <a:latin typeface="Arial"/>
                <a:cs typeface="Arial"/>
              </a:rPr>
              <a:t>ee</a:t>
            </a:r>
            <a:r>
              <a:rPr lang="fr-FR" sz="2800" spc="-190" dirty="0">
                <a:latin typeface="Arial"/>
                <a:cs typeface="Arial"/>
              </a:rPr>
              <a:t>n</a:t>
            </a:r>
            <a:endParaRPr sz="2800" dirty="0">
              <a:latin typeface="Arial"/>
              <a:cs typeface="Arial"/>
            </a:endParaRPr>
          </a:p>
        </p:txBody>
      </p:sp>
      <p:sp>
        <p:nvSpPr>
          <p:cNvPr id="9" name="object 9"/>
          <p:cNvSpPr/>
          <p:nvPr/>
        </p:nvSpPr>
        <p:spPr>
          <a:xfrm>
            <a:off x="3581924" y="140183"/>
            <a:ext cx="1270000" cy="1216660"/>
          </a:xfrm>
          <a:custGeom>
            <a:avLst/>
            <a:gdLst/>
            <a:ahLst/>
            <a:cxnLst/>
            <a:rect l="l" t="t" r="r" b="b"/>
            <a:pathLst>
              <a:path w="1270000" h="1216660">
                <a:moveTo>
                  <a:pt x="635000" y="0"/>
                </a:moveTo>
                <a:lnTo>
                  <a:pt x="585382" y="1830"/>
                </a:lnTo>
                <a:lnTo>
                  <a:pt x="536807" y="7232"/>
                </a:lnTo>
                <a:lnTo>
                  <a:pt x="489417" y="16069"/>
                </a:lnTo>
                <a:lnTo>
                  <a:pt x="443352" y="28206"/>
                </a:lnTo>
                <a:lnTo>
                  <a:pt x="398755" y="43509"/>
                </a:lnTo>
                <a:lnTo>
                  <a:pt x="355766" y="61841"/>
                </a:lnTo>
                <a:lnTo>
                  <a:pt x="314527" y="83067"/>
                </a:lnTo>
                <a:lnTo>
                  <a:pt x="275178" y="107052"/>
                </a:lnTo>
                <a:lnTo>
                  <a:pt x="237862" y="133661"/>
                </a:lnTo>
                <a:lnTo>
                  <a:pt x="202719" y="162757"/>
                </a:lnTo>
                <a:lnTo>
                  <a:pt x="169891" y="194207"/>
                </a:lnTo>
                <a:lnTo>
                  <a:pt x="139519" y="227874"/>
                </a:lnTo>
                <a:lnTo>
                  <a:pt x="111744" y="263623"/>
                </a:lnTo>
                <a:lnTo>
                  <a:pt x="86708" y="301319"/>
                </a:lnTo>
                <a:lnTo>
                  <a:pt x="64551" y="340826"/>
                </a:lnTo>
                <a:lnTo>
                  <a:pt x="45416" y="382009"/>
                </a:lnTo>
                <a:lnTo>
                  <a:pt x="29443" y="424733"/>
                </a:lnTo>
                <a:lnTo>
                  <a:pt x="16773" y="468863"/>
                </a:lnTo>
                <a:lnTo>
                  <a:pt x="7549" y="514262"/>
                </a:lnTo>
                <a:lnTo>
                  <a:pt x="1910" y="560796"/>
                </a:lnTo>
                <a:lnTo>
                  <a:pt x="0" y="608329"/>
                </a:lnTo>
                <a:lnTo>
                  <a:pt x="1910" y="655863"/>
                </a:lnTo>
                <a:lnTo>
                  <a:pt x="7549" y="702397"/>
                </a:lnTo>
                <a:lnTo>
                  <a:pt x="16773" y="747796"/>
                </a:lnTo>
                <a:lnTo>
                  <a:pt x="29443" y="791926"/>
                </a:lnTo>
                <a:lnTo>
                  <a:pt x="45416" y="834650"/>
                </a:lnTo>
                <a:lnTo>
                  <a:pt x="64551" y="875833"/>
                </a:lnTo>
                <a:lnTo>
                  <a:pt x="86708" y="915340"/>
                </a:lnTo>
                <a:lnTo>
                  <a:pt x="111744" y="953036"/>
                </a:lnTo>
                <a:lnTo>
                  <a:pt x="139519" y="988785"/>
                </a:lnTo>
                <a:lnTo>
                  <a:pt x="169891" y="1022452"/>
                </a:lnTo>
                <a:lnTo>
                  <a:pt x="202719" y="1053902"/>
                </a:lnTo>
                <a:lnTo>
                  <a:pt x="237862" y="1082998"/>
                </a:lnTo>
                <a:lnTo>
                  <a:pt x="275178" y="1109607"/>
                </a:lnTo>
                <a:lnTo>
                  <a:pt x="314527" y="1133592"/>
                </a:lnTo>
                <a:lnTo>
                  <a:pt x="355766" y="1154818"/>
                </a:lnTo>
                <a:lnTo>
                  <a:pt x="398755" y="1173150"/>
                </a:lnTo>
                <a:lnTo>
                  <a:pt x="443352" y="1188453"/>
                </a:lnTo>
                <a:lnTo>
                  <a:pt x="489417" y="1200590"/>
                </a:lnTo>
                <a:lnTo>
                  <a:pt x="536807" y="1209427"/>
                </a:lnTo>
                <a:lnTo>
                  <a:pt x="585382" y="1214829"/>
                </a:lnTo>
                <a:lnTo>
                  <a:pt x="635000" y="1216660"/>
                </a:lnTo>
                <a:lnTo>
                  <a:pt x="684617" y="1214829"/>
                </a:lnTo>
                <a:lnTo>
                  <a:pt x="733192" y="1209427"/>
                </a:lnTo>
                <a:lnTo>
                  <a:pt x="780582" y="1200590"/>
                </a:lnTo>
                <a:lnTo>
                  <a:pt x="826647" y="1188453"/>
                </a:lnTo>
                <a:lnTo>
                  <a:pt x="871244" y="1173150"/>
                </a:lnTo>
                <a:lnTo>
                  <a:pt x="914233" y="1154818"/>
                </a:lnTo>
                <a:lnTo>
                  <a:pt x="955472" y="1133592"/>
                </a:lnTo>
                <a:lnTo>
                  <a:pt x="994821" y="1109607"/>
                </a:lnTo>
                <a:lnTo>
                  <a:pt x="1032137" y="1082998"/>
                </a:lnTo>
                <a:lnTo>
                  <a:pt x="1067280" y="1053902"/>
                </a:lnTo>
                <a:lnTo>
                  <a:pt x="1100108" y="1022452"/>
                </a:lnTo>
                <a:lnTo>
                  <a:pt x="1130480" y="988785"/>
                </a:lnTo>
                <a:lnTo>
                  <a:pt x="1158255" y="953036"/>
                </a:lnTo>
                <a:lnTo>
                  <a:pt x="1183291" y="915340"/>
                </a:lnTo>
                <a:lnTo>
                  <a:pt x="1205448" y="875833"/>
                </a:lnTo>
                <a:lnTo>
                  <a:pt x="1224583" y="834650"/>
                </a:lnTo>
                <a:lnTo>
                  <a:pt x="1240556" y="791926"/>
                </a:lnTo>
                <a:lnTo>
                  <a:pt x="1253226" y="747796"/>
                </a:lnTo>
                <a:lnTo>
                  <a:pt x="1262450" y="702397"/>
                </a:lnTo>
                <a:lnTo>
                  <a:pt x="1268089" y="655863"/>
                </a:lnTo>
                <a:lnTo>
                  <a:pt x="1270000" y="608329"/>
                </a:lnTo>
                <a:lnTo>
                  <a:pt x="1268089" y="560796"/>
                </a:lnTo>
                <a:lnTo>
                  <a:pt x="1262450" y="514262"/>
                </a:lnTo>
                <a:lnTo>
                  <a:pt x="1253226" y="468863"/>
                </a:lnTo>
                <a:lnTo>
                  <a:pt x="1240556" y="424733"/>
                </a:lnTo>
                <a:lnTo>
                  <a:pt x="1224583" y="382009"/>
                </a:lnTo>
                <a:lnTo>
                  <a:pt x="1205448" y="340826"/>
                </a:lnTo>
                <a:lnTo>
                  <a:pt x="1183291" y="301319"/>
                </a:lnTo>
                <a:lnTo>
                  <a:pt x="1158255" y="263623"/>
                </a:lnTo>
                <a:lnTo>
                  <a:pt x="1130480" y="227874"/>
                </a:lnTo>
                <a:lnTo>
                  <a:pt x="1100108" y="194207"/>
                </a:lnTo>
                <a:lnTo>
                  <a:pt x="1067280" y="162757"/>
                </a:lnTo>
                <a:lnTo>
                  <a:pt x="1032137" y="133661"/>
                </a:lnTo>
                <a:lnTo>
                  <a:pt x="994821" y="107052"/>
                </a:lnTo>
                <a:lnTo>
                  <a:pt x="955472" y="83067"/>
                </a:lnTo>
                <a:lnTo>
                  <a:pt x="914233" y="61841"/>
                </a:lnTo>
                <a:lnTo>
                  <a:pt x="871244" y="43509"/>
                </a:lnTo>
                <a:lnTo>
                  <a:pt x="826647" y="28206"/>
                </a:lnTo>
                <a:lnTo>
                  <a:pt x="780582" y="16069"/>
                </a:lnTo>
                <a:lnTo>
                  <a:pt x="733192" y="7232"/>
                </a:lnTo>
                <a:lnTo>
                  <a:pt x="684617" y="1830"/>
                </a:lnTo>
                <a:lnTo>
                  <a:pt x="635000" y="0"/>
                </a:lnTo>
                <a:close/>
              </a:path>
            </a:pathLst>
          </a:custGeom>
          <a:solidFill>
            <a:srgbClr val="12BAD7">
              <a:alpha val="57000"/>
            </a:srgbClr>
          </a:solidFill>
        </p:spPr>
        <p:txBody>
          <a:bodyPr wrap="square" lIns="0" tIns="0" rIns="0" bIns="0" rtlCol="0"/>
          <a:lstStyle/>
          <a:p>
            <a:endParaRPr/>
          </a:p>
        </p:txBody>
      </p:sp>
      <p:sp>
        <p:nvSpPr>
          <p:cNvPr id="10" name="object 10"/>
          <p:cNvSpPr/>
          <p:nvPr/>
        </p:nvSpPr>
        <p:spPr>
          <a:xfrm>
            <a:off x="3859201" y="285195"/>
            <a:ext cx="1270000" cy="1216660"/>
          </a:xfrm>
          <a:custGeom>
            <a:avLst/>
            <a:gdLst/>
            <a:ahLst/>
            <a:cxnLst/>
            <a:rect l="l" t="t" r="r" b="b"/>
            <a:pathLst>
              <a:path w="1270000" h="1216660">
                <a:moveTo>
                  <a:pt x="0" y="608330"/>
                </a:moveTo>
                <a:lnTo>
                  <a:pt x="1910" y="560796"/>
                </a:lnTo>
                <a:lnTo>
                  <a:pt x="7549" y="514262"/>
                </a:lnTo>
                <a:lnTo>
                  <a:pt x="16773" y="468863"/>
                </a:lnTo>
                <a:lnTo>
                  <a:pt x="29443" y="424733"/>
                </a:lnTo>
                <a:lnTo>
                  <a:pt x="45416" y="382009"/>
                </a:lnTo>
                <a:lnTo>
                  <a:pt x="64551" y="340826"/>
                </a:lnTo>
                <a:lnTo>
                  <a:pt x="86708" y="301319"/>
                </a:lnTo>
                <a:lnTo>
                  <a:pt x="111744" y="263623"/>
                </a:lnTo>
                <a:lnTo>
                  <a:pt x="139519" y="227874"/>
                </a:lnTo>
                <a:lnTo>
                  <a:pt x="169891" y="194207"/>
                </a:lnTo>
                <a:lnTo>
                  <a:pt x="202719" y="162757"/>
                </a:lnTo>
                <a:lnTo>
                  <a:pt x="237862" y="133661"/>
                </a:lnTo>
                <a:lnTo>
                  <a:pt x="275178" y="107052"/>
                </a:lnTo>
                <a:lnTo>
                  <a:pt x="314527" y="83067"/>
                </a:lnTo>
                <a:lnTo>
                  <a:pt x="355766" y="61841"/>
                </a:lnTo>
                <a:lnTo>
                  <a:pt x="398755" y="43509"/>
                </a:lnTo>
                <a:lnTo>
                  <a:pt x="443352" y="28206"/>
                </a:lnTo>
                <a:lnTo>
                  <a:pt x="489417" y="16069"/>
                </a:lnTo>
                <a:lnTo>
                  <a:pt x="536807" y="7232"/>
                </a:lnTo>
                <a:lnTo>
                  <a:pt x="585382" y="1830"/>
                </a:lnTo>
                <a:lnTo>
                  <a:pt x="635000" y="0"/>
                </a:lnTo>
                <a:lnTo>
                  <a:pt x="684617" y="1830"/>
                </a:lnTo>
                <a:lnTo>
                  <a:pt x="733192" y="7232"/>
                </a:lnTo>
                <a:lnTo>
                  <a:pt x="780582" y="16069"/>
                </a:lnTo>
                <a:lnTo>
                  <a:pt x="826647" y="28206"/>
                </a:lnTo>
                <a:lnTo>
                  <a:pt x="871244" y="43509"/>
                </a:lnTo>
                <a:lnTo>
                  <a:pt x="914233" y="61841"/>
                </a:lnTo>
                <a:lnTo>
                  <a:pt x="955472" y="83067"/>
                </a:lnTo>
                <a:lnTo>
                  <a:pt x="994821" y="107052"/>
                </a:lnTo>
                <a:lnTo>
                  <a:pt x="1032137" y="133661"/>
                </a:lnTo>
                <a:lnTo>
                  <a:pt x="1067280" y="162757"/>
                </a:lnTo>
                <a:lnTo>
                  <a:pt x="1100108" y="194207"/>
                </a:lnTo>
                <a:lnTo>
                  <a:pt x="1130480" y="227874"/>
                </a:lnTo>
                <a:lnTo>
                  <a:pt x="1158255" y="263623"/>
                </a:lnTo>
                <a:lnTo>
                  <a:pt x="1183291" y="301319"/>
                </a:lnTo>
                <a:lnTo>
                  <a:pt x="1205448" y="340826"/>
                </a:lnTo>
                <a:lnTo>
                  <a:pt x="1224583" y="382009"/>
                </a:lnTo>
                <a:lnTo>
                  <a:pt x="1240556" y="424733"/>
                </a:lnTo>
                <a:lnTo>
                  <a:pt x="1253226" y="468863"/>
                </a:lnTo>
                <a:lnTo>
                  <a:pt x="1262450" y="514262"/>
                </a:lnTo>
                <a:lnTo>
                  <a:pt x="1268089" y="560796"/>
                </a:lnTo>
                <a:lnTo>
                  <a:pt x="1270000" y="608330"/>
                </a:lnTo>
                <a:lnTo>
                  <a:pt x="1268089" y="655863"/>
                </a:lnTo>
                <a:lnTo>
                  <a:pt x="1262450" y="702397"/>
                </a:lnTo>
                <a:lnTo>
                  <a:pt x="1253226" y="747796"/>
                </a:lnTo>
                <a:lnTo>
                  <a:pt x="1240556" y="791926"/>
                </a:lnTo>
                <a:lnTo>
                  <a:pt x="1224583" y="834650"/>
                </a:lnTo>
                <a:lnTo>
                  <a:pt x="1205448" y="875833"/>
                </a:lnTo>
                <a:lnTo>
                  <a:pt x="1183291" y="915340"/>
                </a:lnTo>
                <a:lnTo>
                  <a:pt x="1158255" y="953036"/>
                </a:lnTo>
                <a:lnTo>
                  <a:pt x="1130480" y="988785"/>
                </a:lnTo>
                <a:lnTo>
                  <a:pt x="1100108" y="1022452"/>
                </a:lnTo>
                <a:lnTo>
                  <a:pt x="1067280" y="1053902"/>
                </a:lnTo>
                <a:lnTo>
                  <a:pt x="1032137" y="1082998"/>
                </a:lnTo>
                <a:lnTo>
                  <a:pt x="994821" y="1109607"/>
                </a:lnTo>
                <a:lnTo>
                  <a:pt x="955472" y="1133592"/>
                </a:lnTo>
                <a:lnTo>
                  <a:pt x="914233" y="1154818"/>
                </a:lnTo>
                <a:lnTo>
                  <a:pt x="871244" y="1173150"/>
                </a:lnTo>
                <a:lnTo>
                  <a:pt x="826647" y="1188453"/>
                </a:lnTo>
                <a:lnTo>
                  <a:pt x="780582" y="1200590"/>
                </a:lnTo>
                <a:lnTo>
                  <a:pt x="733192" y="1209427"/>
                </a:lnTo>
                <a:lnTo>
                  <a:pt x="684617" y="1214829"/>
                </a:lnTo>
                <a:lnTo>
                  <a:pt x="635000" y="1216660"/>
                </a:lnTo>
                <a:lnTo>
                  <a:pt x="585382" y="1214829"/>
                </a:lnTo>
                <a:lnTo>
                  <a:pt x="536807" y="1209427"/>
                </a:lnTo>
                <a:lnTo>
                  <a:pt x="489417" y="1200590"/>
                </a:lnTo>
                <a:lnTo>
                  <a:pt x="443352" y="1188453"/>
                </a:lnTo>
                <a:lnTo>
                  <a:pt x="398755" y="1173150"/>
                </a:lnTo>
                <a:lnTo>
                  <a:pt x="355766" y="1154818"/>
                </a:lnTo>
                <a:lnTo>
                  <a:pt x="314527" y="1133592"/>
                </a:lnTo>
                <a:lnTo>
                  <a:pt x="275178" y="1109607"/>
                </a:lnTo>
                <a:lnTo>
                  <a:pt x="237862" y="1082998"/>
                </a:lnTo>
                <a:lnTo>
                  <a:pt x="202719" y="1053902"/>
                </a:lnTo>
                <a:lnTo>
                  <a:pt x="169891" y="1022452"/>
                </a:lnTo>
                <a:lnTo>
                  <a:pt x="139519" y="988785"/>
                </a:lnTo>
                <a:lnTo>
                  <a:pt x="111744" y="953036"/>
                </a:lnTo>
                <a:lnTo>
                  <a:pt x="86708" y="915340"/>
                </a:lnTo>
                <a:lnTo>
                  <a:pt x="64551" y="875833"/>
                </a:lnTo>
                <a:lnTo>
                  <a:pt x="45416" y="834650"/>
                </a:lnTo>
                <a:lnTo>
                  <a:pt x="29443" y="791926"/>
                </a:lnTo>
                <a:lnTo>
                  <a:pt x="16773" y="747796"/>
                </a:lnTo>
                <a:lnTo>
                  <a:pt x="7549" y="702397"/>
                </a:lnTo>
                <a:lnTo>
                  <a:pt x="1910" y="655863"/>
                </a:lnTo>
                <a:lnTo>
                  <a:pt x="0" y="608330"/>
                </a:lnTo>
                <a:close/>
              </a:path>
            </a:pathLst>
          </a:custGeom>
          <a:ln w="12700">
            <a:solidFill>
              <a:srgbClr val="12BAD7"/>
            </a:solidFill>
          </a:ln>
        </p:spPr>
        <p:txBody>
          <a:bodyPr wrap="square" lIns="0" tIns="0" rIns="0" bIns="0" rtlCol="0"/>
          <a:lstStyle/>
          <a:p>
            <a:endParaRPr/>
          </a:p>
        </p:txBody>
      </p:sp>
      <p:sp>
        <p:nvSpPr>
          <p:cNvPr id="11" name="object 11"/>
          <p:cNvSpPr/>
          <p:nvPr/>
        </p:nvSpPr>
        <p:spPr>
          <a:xfrm>
            <a:off x="213359" y="5085079"/>
            <a:ext cx="685800" cy="68326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2" name="object 12"/>
          <p:cNvSpPr/>
          <p:nvPr/>
        </p:nvSpPr>
        <p:spPr>
          <a:xfrm>
            <a:off x="203200" y="5966459"/>
            <a:ext cx="716280" cy="718820"/>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pic>
        <p:nvPicPr>
          <p:cNvPr id="14" name="Image 13">
            <a:extLst>
              <a:ext uri="{FF2B5EF4-FFF2-40B4-BE49-F238E27FC236}">
                <a16:creationId xmlns:a16="http://schemas.microsoft.com/office/drawing/2014/main" id="{B1F33AC9-8566-5346-B5D1-974424043091}"/>
              </a:ext>
            </a:extLst>
          </p:cNvPr>
          <p:cNvPicPr>
            <a:picLocks noChangeAspect="1"/>
          </p:cNvPicPr>
          <p:nvPr/>
        </p:nvPicPr>
        <p:blipFill>
          <a:blip r:embed="rId5">
            <a:alphaModFix/>
            <a:extLst>
              <a:ext uri="{28A0092B-C50C-407E-A947-70E740481C1C}">
                <a14:useLocalDpi xmlns:a14="http://schemas.microsoft.com/office/drawing/2010/main"/>
              </a:ext>
            </a:extLst>
          </a:blip>
          <a:stretch>
            <a:fillRect/>
          </a:stretch>
        </p:blipFill>
        <p:spPr>
          <a:xfrm>
            <a:off x="5659796" y="-903648"/>
            <a:ext cx="6676707" cy="9413062"/>
          </a:xfrm>
          <a:prstGeom prst="rect">
            <a:avLst/>
          </a:prstGeom>
        </p:spPr>
      </p:pic>
      <p:sp>
        <p:nvSpPr>
          <p:cNvPr id="15" name="object 7"/>
          <p:cNvSpPr txBox="1"/>
          <p:nvPr/>
        </p:nvSpPr>
        <p:spPr>
          <a:xfrm>
            <a:off x="1151294" y="3818953"/>
            <a:ext cx="3702911" cy="320601"/>
          </a:xfrm>
          <a:prstGeom prst="rect">
            <a:avLst/>
          </a:prstGeom>
        </p:spPr>
        <p:txBody>
          <a:bodyPr vert="horz" wrap="square" lIns="0" tIns="12700" rIns="0" bIns="0" rtlCol="0">
            <a:spAutoFit/>
          </a:bodyPr>
          <a:lstStyle/>
          <a:p>
            <a:pPr marL="12700">
              <a:lnSpc>
                <a:spcPct val="100000"/>
              </a:lnSpc>
              <a:spcBef>
                <a:spcPts val="100"/>
              </a:spcBef>
            </a:pPr>
            <a:r>
              <a:rPr lang="fr-FR" sz="2000" b="1" spc="-10" dirty="0">
                <a:latin typeface="Arial"/>
                <a:cs typeface="Arial"/>
              </a:rPr>
              <a:t>#</a:t>
            </a:r>
            <a:r>
              <a:rPr lang="fr-FR" sz="2000" b="1" spc="-10" dirty="0" err="1">
                <a:latin typeface="Arial"/>
                <a:cs typeface="Arial"/>
              </a:rPr>
              <a:t>EnREntreprises</a:t>
            </a:r>
            <a:endParaRPr sz="2000" dirty="0">
              <a:latin typeface="Arial"/>
              <a:cs typeface="Arial"/>
            </a:endParaRPr>
          </a:p>
        </p:txBody>
      </p:sp>
    </p:spTree>
    <p:extLst>
      <p:ext uri="{BB962C8B-B14F-4D97-AF65-F5344CB8AC3E}">
        <p14:creationId xmlns:p14="http://schemas.microsoft.com/office/powerpoint/2010/main" val="176566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EC0DB"/>
        </a:solidFill>
        <a:effectLst/>
      </p:bgPr>
    </p:bg>
    <p:spTree>
      <p:nvGrpSpPr>
        <p:cNvPr id="1" name=""/>
        <p:cNvGrpSpPr/>
        <p:nvPr/>
      </p:nvGrpSpPr>
      <p:grpSpPr>
        <a:xfrm>
          <a:off x="0" y="0"/>
          <a:ext cx="0" cy="0"/>
          <a:chOff x="0" y="0"/>
          <a:chExt cx="0" cy="0"/>
        </a:xfrm>
      </p:grpSpPr>
      <p:sp>
        <p:nvSpPr>
          <p:cNvPr id="2" name="object 2"/>
          <p:cNvSpPr/>
          <p:nvPr/>
        </p:nvSpPr>
        <p:spPr>
          <a:xfrm>
            <a:off x="7843519" y="1620519"/>
            <a:ext cx="4348480" cy="3903979"/>
          </a:xfrm>
          <a:custGeom>
            <a:avLst/>
            <a:gdLst/>
            <a:ahLst/>
            <a:cxnLst/>
            <a:rect l="l" t="t" r="r" b="b"/>
            <a:pathLst>
              <a:path w="4348480" h="3903979">
                <a:moveTo>
                  <a:pt x="0" y="3903979"/>
                </a:moveTo>
                <a:lnTo>
                  <a:pt x="4348480" y="3903979"/>
                </a:lnTo>
                <a:lnTo>
                  <a:pt x="4348480" y="0"/>
                </a:lnTo>
                <a:lnTo>
                  <a:pt x="0" y="0"/>
                </a:lnTo>
                <a:lnTo>
                  <a:pt x="0" y="3903979"/>
                </a:lnTo>
                <a:close/>
              </a:path>
            </a:pathLst>
          </a:custGeom>
          <a:solidFill>
            <a:srgbClr val="FFF69B"/>
          </a:solidFill>
          <a:ln>
            <a:noFill/>
          </a:ln>
        </p:spPr>
        <p:txBody>
          <a:bodyPr wrap="square" lIns="0" tIns="0" rIns="0" bIns="0" rtlCol="0"/>
          <a:lstStyle/>
          <a:p>
            <a:endParaRPr dirty="0"/>
          </a:p>
        </p:txBody>
      </p:sp>
      <p:sp>
        <p:nvSpPr>
          <p:cNvPr id="3" name="object 3"/>
          <p:cNvSpPr/>
          <p:nvPr/>
        </p:nvSpPr>
        <p:spPr>
          <a:xfrm>
            <a:off x="7090409" y="4499609"/>
            <a:ext cx="1821180" cy="1638300"/>
          </a:xfrm>
          <a:custGeom>
            <a:avLst/>
            <a:gdLst/>
            <a:ahLst/>
            <a:cxnLst/>
            <a:rect l="l" t="t" r="r" b="b"/>
            <a:pathLst>
              <a:path w="1821179" h="1638300">
                <a:moveTo>
                  <a:pt x="0" y="819149"/>
                </a:moveTo>
                <a:lnTo>
                  <a:pt x="1347" y="774208"/>
                </a:lnTo>
                <a:lnTo>
                  <a:pt x="5343" y="729899"/>
                </a:lnTo>
                <a:lnTo>
                  <a:pt x="11917" y="686286"/>
                </a:lnTo>
                <a:lnTo>
                  <a:pt x="21001" y="643432"/>
                </a:lnTo>
                <a:lnTo>
                  <a:pt x="32526" y="601397"/>
                </a:lnTo>
                <a:lnTo>
                  <a:pt x="46421" y="560246"/>
                </a:lnTo>
                <a:lnTo>
                  <a:pt x="62617" y="520041"/>
                </a:lnTo>
                <a:lnTo>
                  <a:pt x="81045" y="480843"/>
                </a:lnTo>
                <a:lnTo>
                  <a:pt x="101635" y="442716"/>
                </a:lnTo>
                <a:lnTo>
                  <a:pt x="124318" y="405722"/>
                </a:lnTo>
                <a:lnTo>
                  <a:pt x="149025" y="369924"/>
                </a:lnTo>
                <a:lnTo>
                  <a:pt x="175686" y="335383"/>
                </a:lnTo>
                <a:lnTo>
                  <a:pt x="204232" y="302163"/>
                </a:lnTo>
                <a:lnTo>
                  <a:pt x="234593" y="270326"/>
                </a:lnTo>
                <a:lnTo>
                  <a:pt x="266699" y="239934"/>
                </a:lnTo>
                <a:lnTo>
                  <a:pt x="300483" y="211050"/>
                </a:lnTo>
                <a:lnTo>
                  <a:pt x="335873" y="183737"/>
                </a:lnTo>
                <a:lnTo>
                  <a:pt x="372800" y="158057"/>
                </a:lnTo>
                <a:lnTo>
                  <a:pt x="411196" y="134071"/>
                </a:lnTo>
                <a:lnTo>
                  <a:pt x="450991" y="111844"/>
                </a:lnTo>
                <a:lnTo>
                  <a:pt x="492114" y="91437"/>
                </a:lnTo>
                <a:lnTo>
                  <a:pt x="534498" y="72913"/>
                </a:lnTo>
                <a:lnTo>
                  <a:pt x="578072" y="56334"/>
                </a:lnTo>
                <a:lnTo>
                  <a:pt x="622767" y="41763"/>
                </a:lnTo>
                <a:lnTo>
                  <a:pt x="668513" y="29262"/>
                </a:lnTo>
                <a:lnTo>
                  <a:pt x="715242" y="18894"/>
                </a:lnTo>
                <a:lnTo>
                  <a:pt x="762883" y="10722"/>
                </a:lnTo>
                <a:lnTo>
                  <a:pt x="811368" y="4807"/>
                </a:lnTo>
                <a:lnTo>
                  <a:pt x="860627" y="1212"/>
                </a:lnTo>
                <a:lnTo>
                  <a:pt x="910590" y="0"/>
                </a:lnTo>
                <a:lnTo>
                  <a:pt x="960552" y="1212"/>
                </a:lnTo>
                <a:lnTo>
                  <a:pt x="1009811" y="4807"/>
                </a:lnTo>
                <a:lnTo>
                  <a:pt x="1058296" y="10722"/>
                </a:lnTo>
                <a:lnTo>
                  <a:pt x="1105937" y="18894"/>
                </a:lnTo>
                <a:lnTo>
                  <a:pt x="1152666" y="29262"/>
                </a:lnTo>
                <a:lnTo>
                  <a:pt x="1198412" y="41763"/>
                </a:lnTo>
                <a:lnTo>
                  <a:pt x="1243107" y="56334"/>
                </a:lnTo>
                <a:lnTo>
                  <a:pt x="1286681" y="72913"/>
                </a:lnTo>
                <a:lnTo>
                  <a:pt x="1329065" y="91437"/>
                </a:lnTo>
                <a:lnTo>
                  <a:pt x="1370188" y="111844"/>
                </a:lnTo>
                <a:lnTo>
                  <a:pt x="1409983" y="134071"/>
                </a:lnTo>
                <a:lnTo>
                  <a:pt x="1448379" y="158057"/>
                </a:lnTo>
                <a:lnTo>
                  <a:pt x="1485306" y="183737"/>
                </a:lnTo>
                <a:lnTo>
                  <a:pt x="1520696" y="211050"/>
                </a:lnTo>
                <a:lnTo>
                  <a:pt x="1554480" y="239934"/>
                </a:lnTo>
                <a:lnTo>
                  <a:pt x="1586586" y="270326"/>
                </a:lnTo>
                <a:lnTo>
                  <a:pt x="1616947" y="302163"/>
                </a:lnTo>
                <a:lnTo>
                  <a:pt x="1645493" y="335383"/>
                </a:lnTo>
                <a:lnTo>
                  <a:pt x="1672154" y="369924"/>
                </a:lnTo>
                <a:lnTo>
                  <a:pt x="1696861" y="405722"/>
                </a:lnTo>
                <a:lnTo>
                  <a:pt x="1719544" y="442716"/>
                </a:lnTo>
                <a:lnTo>
                  <a:pt x="1740134" y="480843"/>
                </a:lnTo>
                <a:lnTo>
                  <a:pt x="1758562" y="520041"/>
                </a:lnTo>
                <a:lnTo>
                  <a:pt x="1774758" y="560246"/>
                </a:lnTo>
                <a:lnTo>
                  <a:pt x="1788653" y="601397"/>
                </a:lnTo>
                <a:lnTo>
                  <a:pt x="1800178" y="643432"/>
                </a:lnTo>
                <a:lnTo>
                  <a:pt x="1809262" y="686286"/>
                </a:lnTo>
                <a:lnTo>
                  <a:pt x="1815836" y="729899"/>
                </a:lnTo>
                <a:lnTo>
                  <a:pt x="1819832" y="774208"/>
                </a:lnTo>
                <a:lnTo>
                  <a:pt x="1821180" y="819149"/>
                </a:lnTo>
                <a:lnTo>
                  <a:pt x="1819832" y="864094"/>
                </a:lnTo>
                <a:lnTo>
                  <a:pt x="1815836" y="908404"/>
                </a:lnTo>
                <a:lnTo>
                  <a:pt x="1809262" y="952019"/>
                </a:lnTo>
                <a:lnTo>
                  <a:pt x="1800178" y="994875"/>
                </a:lnTo>
                <a:lnTo>
                  <a:pt x="1788653" y="1036910"/>
                </a:lnTo>
                <a:lnTo>
                  <a:pt x="1774758" y="1078062"/>
                </a:lnTo>
                <a:lnTo>
                  <a:pt x="1758562" y="1118269"/>
                </a:lnTo>
                <a:lnTo>
                  <a:pt x="1740134" y="1157467"/>
                </a:lnTo>
                <a:lnTo>
                  <a:pt x="1719544" y="1195594"/>
                </a:lnTo>
                <a:lnTo>
                  <a:pt x="1696861" y="1232588"/>
                </a:lnTo>
                <a:lnTo>
                  <a:pt x="1672154" y="1268387"/>
                </a:lnTo>
                <a:lnTo>
                  <a:pt x="1645493" y="1302927"/>
                </a:lnTo>
                <a:lnTo>
                  <a:pt x="1616947" y="1336147"/>
                </a:lnTo>
                <a:lnTo>
                  <a:pt x="1586586" y="1367983"/>
                </a:lnTo>
                <a:lnTo>
                  <a:pt x="1554480" y="1398374"/>
                </a:lnTo>
                <a:lnTo>
                  <a:pt x="1520696" y="1427257"/>
                </a:lnTo>
                <a:lnTo>
                  <a:pt x="1485306" y="1454570"/>
                </a:lnTo>
                <a:lnTo>
                  <a:pt x="1448379" y="1480250"/>
                </a:lnTo>
                <a:lnTo>
                  <a:pt x="1409983" y="1504234"/>
                </a:lnTo>
                <a:lnTo>
                  <a:pt x="1370188" y="1526460"/>
                </a:lnTo>
                <a:lnTo>
                  <a:pt x="1329065" y="1546867"/>
                </a:lnTo>
                <a:lnTo>
                  <a:pt x="1286681" y="1565390"/>
                </a:lnTo>
                <a:lnTo>
                  <a:pt x="1243107" y="1581968"/>
                </a:lnTo>
                <a:lnTo>
                  <a:pt x="1198412" y="1596538"/>
                </a:lnTo>
                <a:lnTo>
                  <a:pt x="1152666" y="1609038"/>
                </a:lnTo>
                <a:lnTo>
                  <a:pt x="1105937" y="1619406"/>
                </a:lnTo>
                <a:lnTo>
                  <a:pt x="1058296" y="1627578"/>
                </a:lnTo>
                <a:lnTo>
                  <a:pt x="1009811" y="1633493"/>
                </a:lnTo>
                <a:lnTo>
                  <a:pt x="960552" y="1637087"/>
                </a:lnTo>
                <a:lnTo>
                  <a:pt x="910590" y="1638300"/>
                </a:lnTo>
                <a:lnTo>
                  <a:pt x="860627" y="1637087"/>
                </a:lnTo>
                <a:lnTo>
                  <a:pt x="811368" y="1633493"/>
                </a:lnTo>
                <a:lnTo>
                  <a:pt x="762883" y="1627578"/>
                </a:lnTo>
                <a:lnTo>
                  <a:pt x="715242" y="1619406"/>
                </a:lnTo>
                <a:lnTo>
                  <a:pt x="668513" y="1609038"/>
                </a:lnTo>
                <a:lnTo>
                  <a:pt x="622767" y="1596538"/>
                </a:lnTo>
                <a:lnTo>
                  <a:pt x="578072" y="1581968"/>
                </a:lnTo>
                <a:lnTo>
                  <a:pt x="534498" y="1565390"/>
                </a:lnTo>
                <a:lnTo>
                  <a:pt x="492114" y="1546867"/>
                </a:lnTo>
                <a:lnTo>
                  <a:pt x="450991" y="1526460"/>
                </a:lnTo>
                <a:lnTo>
                  <a:pt x="411196" y="1504234"/>
                </a:lnTo>
                <a:lnTo>
                  <a:pt x="372800" y="1480250"/>
                </a:lnTo>
                <a:lnTo>
                  <a:pt x="335873" y="1454570"/>
                </a:lnTo>
                <a:lnTo>
                  <a:pt x="300483" y="1427257"/>
                </a:lnTo>
                <a:lnTo>
                  <a:pt x="266699" y="1398374"/>
                </a:lnTo>
                <a:lnTo>
                  <a:pt x="234593" y="1367983"/>
                </a:lnTo>
                <a:lnTo>
                  <a:pt x="204232" y="1336147"/>
                </a:lnTo>
                <a:lnTo>
                  <a:pt x="175686" y="1302927"/>
                </a:lnTo>
                <a:lnTo>
                  <a:pt x="149025" y="1268387"/>
                </a:lnTo>
                <a:lnTo>
                  <a:pt x="124318" y="1232588"/>
                </a:lnTo>
                <a:lnTo>
                  <a:pt x="101635" y="1195594"/>
                </a:lnTo>
                <a:lnTo>
                  <a:pt x="81045" y="1157467"/>
                </a:lnTo>
                <a:lnTo>
                  <a:pt x="62617" y="1118269"/>
                </a:lnTo>
                <a:lnTo>
                  <a:pt x="46421" y="1078062"/>
                </a:lnTo>
                <a:lnTo>
                  <a:pt x="32526" y="1036910"/>
                </a:lnTo>
                <a:lnTo>
                  <a:pt x="21001" y="994875"/>
                </a:lnTo>
                <a:lnTo>
                  <a:pt x="11917" y="952019"/>
                </a:lnTo>
                <a:lnTo>
                  <a:pt x="5343" y="908404"/>
                </a:lnTo>
                <a:lnTo>
                  <a:pt x="1347" y="864094"/>
                </a:lnTo>
                <a:lnTo>
                  <a:pt x="0" y="819149"/>
                </a:lnTo>
                <a:close/>
              </a:path>
            </a:pathLst>
          </a:custGeom>
          <a:ln w="12700">
            <a:solidFill>
              <a:srgbClr val="FFF69B"/>
            </a:solidFill>
          </a:ln>
        </p:spPr>
        <p:txBody>
          <a:bodyPr wrap="square" lIns="0" tIns="0" rIns="0" bIns="0" rtlCol="0"/>
          <a:lstStyle/>
          <a:p>
            <a:endParaRPr/>
          </a:p>
        </p:txBody>
      </p:sp>
      <p:sp>
        <p:nvSpPr>
          <p:cNvPr id="4" name="object 4"/>
          <p:cNvSpPr/>
          <p:nvPr/>
        </p:nvSpPr>
        <p:spPr>
          <a:xfrm>
            <a:off x="6973569" y="4276090"/>
            <a:ext cx="1821180" cy="1638300"/>
          </a:xfrm>
          <a:custGeom>
            <a:avLst/>
            <a:gdLst/>
            <a:ahLst/>
            <a:cxnLst/>
            <a:rect l="l" t="t" r="r" b="b"/>
            <a:pathLst>
              <a:path w="1821179" h="1638300">
                <a:moveTo>
                  <a:pt x="0" y="819150"/>
                </a:moveTo>
                <a:lnTo>
                  <a:pt x="1347" y="774208"/>
                </a:lnTo>
                <a:lnTo>
                  <a:pt x="5343" y="729899"/>
                </a:lnTo>
                <a:lnTo>
                  <a:pt x="11917" y="686286"/>
                </a:lnTo>
                <a:lnTo>
                  <a:pt x="21001" y="643432"/>
                </a:lnTo>
                <a:lnTo>
                  <a:pt x="32526" y="601397"/>
                </a:lnTo>
                <a:lnTo>
                  <a:pt x="46421" y="560246"/>
                </a:lnTo>
                <a:lnTo>
                  <a:pt x="62617" y="520041"/>
                </a:lnTo>
                <a:lnTo>
                  <a:pt x="81045" y="480843"/>
                </a:lnTo>
                <a:lnTo>
                  <a:pt x="101635" y="442716"/>
                </a:lnTo>
                <a:lnTo>
                  <a:pt x="124318" y="405722"/>
                </a:lnTo>
                <a:lnTo>
                  <a:pt x="149025" y="369924"/>
                </a:lnTo>
                <a:lnTo>
                  <a:pt x="175686" y="335383"/>
                </a:lnTo>
                <a:lnTo>
                  <a:pt x="204232" y="302163"/>
                </a:lnTo>
                <a:lnTo>
                  <a:pt x="234593" y="270326"/>
                </a:lnTo>
                <a:lnTo>
                  <a:pt x="266699" y="239934"/>
                </a:lnTo>
                <a:lnTo>
                  <a:pt x="300483" y="211050"/>
                </a:lnTo>
                <a:lnTo>
                  <a:pt x="335873" y="183737"/>
                </a:lnTo>
                <a:lnTo>
                  <a:pt x="372800" y="158057"/>
                </a:lnTo>
                <a:lnTo>
                  <a:pt x="411196" y="134071"/>
                </a:lnTo>
                <a:lnTo>
                  <a:pt x="450991" y="111844"/>
                </a:lnTo>
                <a:lnTo>
                  <a:pt x="492114" y="91437"/>
                </a:lnTo>
                <a:lnTo>
                  <a:pt x="534498" y="72913"/>
                </a:lnTo>
                <a:lnTo>
                  <a:pt x="578072" y="56334"/>
                </a:lnTo>
                <a:lnTo>
                  <a:pt x="622767" y="41763"/>
                </a:lnTo>
                <a:lnTo>
                  <a:pt x="668513" y="29262"/>
                </a:lnTo>
                <a:lnTo>
                  <a:pt x="715242" y="18894"/>
                </a:lnTo>
                <a:lnTo>
                  <a:pt x="762883" y="10722"/>
                </a:lnTo>
                <a:lnTo>
                  <a:pt x="811368" y="4807"/>
                </a:lnTo>
                <a:lnTo>
                  <a:pt x="860627" y="1212"/>
                </a:lnTo>
                <a:lnTo>
                  <a:pt x="910589" y="0"/>
                </a:lnTo>
                <a:lnTo>
                  <a:pt x="960552" y="1212"/>
                </a:lnTo>
                <a:lnTo>
                  <a:pt x="1009811" y="4807"/>
                </a:lnTo>
                <a:lnTo>
                  <a:pt x="1058296" y="10722"/>
                </a:lnTo>
                <a:lnTo>
                  <a:pt x="1105937" y="18894"/>
                </a:lnTo>
                <a:lnTo>
                  <a:pt x="1152666" y="29262"/>
                </a:lnTo>
                <a:lnTo>
                  <a:pt x="1198412" y="41763"/>
                </a:lnTo>
                <a:lnTo>
                  <a:pt x="1243107" y="56334"/>
                </a:lnTo>
                <a:lnTo>
                  <a:pt x="1286681" y="72913"/>
                </a:lnTo>
                <a:lnTo>
                  <a:pt x="1329065" y="91437"/>
                </a:lnTo>
                <a:lnTo>
                  <a:pt x="1370188" y="111844"/>
                </a:lnTo>
                <a:lnTo>
                  <a:pt x="1409983" y="134071"/>
                </a:lnTo>
                <a:lnTo>
                  <a:pt x="1448379" y="158057"/>
                </a:lnTo>
                <a:lnTo>
                  <a:pt x="1485306" y="183737"/>
                </a:lnTo>
                <a:lnTo>
                  <a:pt x="1520696" y="211050"/>
                </a:lnTo>
                <a:lnTo>
                  <a:pt x="1554480" y="239934"/>
                </a:lnTo>
                <a:lnTo>
                  <a:pt x="1586586" y="270326"/>
                </a:lnTo>
                <a:lnTo>
                  <a:pt x="1616947" y="302163"/>
                </a:lnTo>
                <a:lnTo>
                  <a:pt x="1645493" y="335383"/>
                </a:lnTo>
                <a:lnTo>
                  <a:pt x="1672154" y="369924"/>
                </a:lnTo>
                <a:lnTo>
                  <a:pt x="1696861" y="405722"/>
                </a:lnTo>
                <a:lnTo>
                  <a:pt x="1719544" y="442716"/>
                </a:lnTo>
                <a:lnTo>
                  <a:pt x="1740134" y="480843"/>
                </a:lnTo>
                <a:lnTo>
                  <a:pt x="1758562" y="520041"/>
                </a:lnTo>
                <a:lnTo>
                  <a:pt x="1774758" y="560246"/>
                </a:lnTo>
                <a:lnTo>
                  <a:pt x="1788653" y="601397"/>
                </a:lnTo>
                <a:lnTo>
                  <a:pt x="1800178" y="643432"/>
                </a:lnTo>
                <a:lnTo>
                  <a:pt x="1809262" y="686286"/>
                </a:lnTo>
                <a:lnTo>
                  <a:pt x="1815836" y="729899"/>
                </a:lnTo>
                <a:lnTo>
                  <a:pt x="1819832" y="774208"/>
                </a:lnTo>
                <a:lnTo>
                  <a:pt x="1821179" y="819150"/>
                </a:lnTo>
                <a:lnTo>
                  <a:pt x="1819832" y="864091"/>
                </a:lnTo>
                <a:lnTo>
                  <a:pt x="1815836" y="908400"/>
                </a:lnTo>
                <a:lnTo>
                  <a:pt x="1809262" y="952013"/>
                </a:lnTo>
                <a:lnTo>
                  <a:pt x="1800178" y="994867"/>
                </a:lnTo>
                <a:lnTo>
                  <a:pt x="1788653" y="1036902"/>
                </a:lnTo>
                <a:lnTo>
                  <a:pt x="1774758" y="1078053"/>
                </a:lnTo>
                <a:lnTo>
                  <a:pt x="1758562" y="1118258"/>
                </a:lnTo>
                <a:lnTo>
                  <a:pt x="1740134" y="1157456"/>
                </a:lnTo>
                <a:lnTo>
                  <a:pt x="1719544" y="1195583"/>
                </a:lnTo>
                <a:lnTo>
                  <a:pt x="1696861" y="1232577"/>
                </a:lnTo>
                <a:lnTo>
                  <a:pt x="1672154" y="1268375"/>
                </a:lnTo>
                <a:lnTo>
                  <a:pt x="1645493" y="1302916"/>
                </a:lnTo>
                <a:lnTo>
                  <a:pt x="1616947" y="1336136"/>
                </a:lnTo>
                <a:lnTo>
                  <a:pt x="1586586" y="1367973"/>
                </a:lnTo>
                <a:lnTo>
                  <a:pt x="1554480" y="1398365"/>
                </a:lnTo>
                <a:lnTo>
                  <a:pt x="1520696" y="1427249"/>
                </a:lnTo>
                <a:lnTo>
                  <a:pt x="1485306" y="1454562"/>
                </a:lnTo>
                <a:lnTo>
                  <a:pt x="1448379" y="1480242"/>
                </a:lnTo>
                <a:lnTo>
                  <a:pt x="1409983" y="1504228"/>
                </a:lnTo>
                <a:lnTo>
                  <a:pt x="1370188" y="1526455"/>
                </a:lnTo>
                <a:lnTo>
                  <a:pt x="1329065" y="1546862"/>
                </a:lnTo>
                <a:lnTo>
                  <a:pt x="1286681" y="1565386"/>
                </a:lnTo>
                <a:lnTo>
                  <a:pt x="1243107" y="1581965"/>
                </a:lnTo>
                <a:lnTo>
                  <a:pt x="1198412" y="1596536"/>
                </a:lnTo>
                <a:lnTo>
                  <a:pt x="1152666" y="1609037"/>
                </a:lnTo>
                <a:lnTo>
                  <a:pt x="1105937" y="1619405"/>
                </a:lnTo>
                <a:lnTo>
                  <a:pt x="1058296" y="1627577"/>
                </a:lnTo>
                <a:lnTo>
                  <a:pt x="1009811" y="1633492"/>
                </a:lnTo>
                <a:lnTo>
                  <a:pt x="960552" y="1637087"/>
                </a:lnTo>
                <a:lnTo>
                  <a:pt x="910589" y="1638300"/>
                </a:lnTo>
                <a:lnTo>
                  <a:pt x="860627" y="1637087"/>
                </a:lnTo>
                <a:lnTo>
                  <a:pt x="811368" y="1633492"/>
                </a:lnTo>
                <a:lnTo>
                  <a:pt x="762883" y="1627577"/>
                </a:lnTo>
                <a:lnTo>
                  <a:pt x="715242" y="1619405"/>
                </a:lnTo>
                <a:lnTo>
                  <a:pt x="668513" y="1609037"/>
                </a:lnTo>
                <a:lnTo>
                  <a:pt x="622767" y="1596536"/>
                </a:lnTo>
                <a:lnTo>
                  <a:pt x="578072" y="1581965"/>
                </a:lnTo>
                <a:lnTo>
                  <a:pt x="534498" y="1565386"/>
                </a:lnTo>
                <a:lnTo>
                  <a:pt x="492114" y="1546862"/>
                </a:lnTo>
                <a:lnTo>
                  <a:pt x="450991" y="1526455"/>
                </a:lnTo>
                <a:lnTo>
                  <a:pt x="411196" y="1504228"/>
                </a:lnTo>
                <a:lnTo>
                  <a:pt x="372800" y="1480242"/>
                </a:lnTo>
                <a:lnTo>
                  <a:pt x="335873" y="1454562"/>
                </a:lnTo>
                <a:lnTo>
                  <a:pt x="300483" y="1427249"/>
                </a:lnTo>
                <a:lnTo>
                  <a:pt x="266699" y="1398365"/>
                </a:lnTo>
                <a:lnTo>
                  <a:pt x="234593" y="1367973"/>
                </a:lnTo>
                <a:lnTo>
                  <a:pt x="204232" y="1336136"/>
                </a:lnTo>
                <a:lnTo>
                  <a:pt x="175686" y="1302916"/>
                </a:lnTo>
                <a:lnTo>
                  <a:pt x="149025" y="1268375"/>
                </a:lnTo>
                <a:lnTo>
                  <a:pt x="124318" y="1232577"/>
                </a:lnTo>
                <a:lnTo>
                  <a:pt x="101635" y="1195583"/>
                </a:lnTo>
                <a:lnTo>
                  <a:pt x="81045" y="1157456"/>
                </a:lnTo>
                <a:lnTo>
                  <a:pt x="62617" y="1118258"/>
                </a:lnTo>
                <a:lnTo>
                  <a:pt x="46421" y="1078053"/>
                </a:lnTo>
                <a:lnTo>
                  <a:pt x="32526" y="1036902"/>
                </a:lnTo>
                <a:lnTo>
                  <a:pt x="21001" y="994867"/>
                </a:lnTo>
                <a:lnTo>
                  <a:pt x="11917" y="952013"/>
                </a:lnTo>
                <a:lnTo>
                  <a:pt x="5343" y="908400"/>
                </a:lnTo>
                <a:lnTo>
                  <a:pt x="1347" y="864091"/>
                </a:lnTo>
                <a:lnTo>
                  <a:pt x="0" y="819150"/>
                </a:lnTo>
                <a:close/>
              </a:path>
            </a:pathLst>
          </a:custGeom>
          <a:ln w="12699">
            <a:solidFill>
              <a:srgbClr val="FFF69B"/>
            </a:solidFill>
          </a:ln>
        </p:spPr>
        <p:txBody>
          <a:bodyPr wrap="square" lIns="0" tIns="0" rIns="0" bIns="0" rtlCol="0"/>
          <a:lstStyle/>
          <a:p>
            <a:endParaRPr/>
          </a:p>
        </p:txBody>
      </p:sp>
      <p:sp>
        <p:nvSpPr>
          <p:cNvPr id="5" name="object 5"/>
          <p:cNvSpPr txBox="1">
            <a:spLocks noGrp="1"/>
          </p:cNvSpPr>
          <p:nvPr>
            <p:ph type="title"/>
          </p:nvPr>
        </p:nvSpPr>
        <p:spPr>
          <a:xfrm>
            <a:off x="2211704" y="553752"/>
            <a:ext cx="3761740" cy="360680"/>
          </a:xfrm>
          <a:prstGeom prst="rect">
            <a:avLst/>
          </a:prstGeom>
        </p:spPr>
        <p:txBody>
          <a:bodyPr vert="horz" wrap="square" lIns="0" tIns="12700" rIns="0" bIns="0" rtlCol="0">
            <a:spAutoFit/>
          </a:bodyPr>
          <a:lstStyle/>
          <a:p>
            <a:pPr marL="12700">
              <a:lnSpc>
                <a:spcPct val="100000"/>
              </a:lnSpc>
              <a:spcBef>
                <a:spcPts val="100"/>
              </a:spcBef>
            </a:pPr>
            <a:r>
              <a:rPr sz="2200" dirty="0">
                <a:solidFill>
                  <a:srgbClr val="000000"/>
                </a:solidFill>
              </a:rPr>
              <a:t>À </a:t>
            </a:r>
            <a:r>
              <a:rPr sz="2200" spc="-5" dirty="0">
                <a:solidFill>
                  <a:srgbClr val="000000"/>
                </a:solidFill>
              </a:rPr>
              <a:t>propos de EnR</a:t>
            </a:r>
            <a:r>
              <a:rPr sz="2200" spc="-50" dirty="0">
                <a:solidFill>
                  <a:srgbClr val="000000"/>
                </a:solidFill>
              </a:rPr>
              <a:t> </a:t>
            </a:r>
            <a:r>
              <a:rPr sz="2200" dirty="0">
                <a:solidFill>
                  <a:srgbClr val="000000"/>
                </a:solidFill>
              </a:rPr>
              <a:t>Entreprises</a:t>
            </a:r>
            <a:endParaRPr sz="2200" dirty="0"/>
          </a:p>
        </p:txBody>
      </p:sp>
      <p:sp>
        <p:nvSpPr>
          <p:cNvPr id="6" name="object 6"/>
          <p:cNvSpPr txBox="1"/>
          <p:nvPr/>
        </p:nvSpPr>
        <p:spPr>
          <a:xfrm>
            <a:off x="8899779" y="1749805"/>
            <a:ext cx="1346200" cy="299720"/>
          </a:xfrm>
          <a:prstGeom prst="rect">
            <a:avLst/>
          </a:prstGeom>
        </p:spPr>
        <p:txBody>
          <a:bodyPr vert="horz" wrap="square" lIns="0" tIns="12700" rIns="0" bIns="0" rtlCol="0">
            <a:spAutoFit/>
          </a:bodyPr>
          <a:lstStyle/>
          <a:p>
            <a:pPr marL="12700">
              <a:lnSpc>
                <a:spcPct val="100000"/>
              </a:lnSpc>
              <a:spcBef>
                <a:spcPts val="100"/>
              </a:spcBef>
            </a:pPr>
            <a:r>
              <a:rPr sz="1800" b="1" spc="-5" dirty="0">
                <a:latin typeface="Arial"/>
                <a:cs typeface="Arial"/>
              </a:rPr>
              <a:t>Notre</a:t>
            </a:r>
            <a:r>
              <a:rPr sz="1800" b="1" spc="-80" dirty="0">
                <a:latin typeface="Arial"/>
                <a:cs typeface="Arial"/>
              </a:rPr>
              <a:t> </a:t>
            </a:r>
            <a:r>
              <a:rPr sz="1800" b="1" spc="-5" dirty="0">
                <a:latin typeface="Arial"/>
                <a:cs typeface="Arial"/>
              </a:rPr>
              <a:t>vision</a:t>
            </a:r>
            <a:endParaRPr sz="1800">
              <a:latin typeface="Arial"/>
              <a:cs typeface="Arial"/>
            </a:endParaRPr>
          </a:p>
        </p:txBody>
      </p:sp>
      <p:sp>
        <p:nvSpPr>
          <p:cNvPr id="7" name="object 7"/>
          <p:cNvSpPr txBox="1"/>
          <p:nvPr/>
        </p:nvSpPr>
        <p:spPr>
          <a:xfrm>
            <a:off x="8048625" y="2317496"/>
            <a:ext cx="3191510" cy="1245235"/>
          </a:xfrm>
          <a:prstGeom prst="rect">
            <a:avLst/>
          </a:prstGeom>
        </p:spPr>
        <p:txBody>
          <a:bodyPr vert="horz" wrap="square" lIns="0" tIns="12700" rIns="0" bIns="0" rtlCol="0">
            <a:spAutoFit/>
          </a:bodyPr>
          <a:lstStyle/>
          <a:p>
            <a:pPr marL="12700" marR="5080">
              <a:lnSpc>
                <a:spcPct val="100000"/>
              </a:lnSpc>
              <a:spcBef>
                <a:spcPts val="100"/>
              </a:spcBef>
            </a:pPr>
            <a:r>
              <a:rPr sz="1600" spc="-15" dirty="0">
                <a:latin typeface="Arial"/>
                <a:cs typeface="Arial"/>
              </a:rPr>
              <a:t>Trop </a:t>
            </a:r>
            <a:r>
              <a:rPr sz="1600" spc="-10" dirty="0">
                <a:latin typeface="Arial"/>
                <a:cs typeface="Arial"/>
              </a:rPr>
              <a:t>peu </a:t>
            </a:r>
            <a:r>
              <a:rPr sz="1600" spc="-5" dirty="0">
                <a:latin typeface="Arial"/>
                <a:cs typeface="Arial"/>
              </a:rPr>
              <a:t>de dirigeants sont bien  </a:t>
            </a:r>
            <a:r>
              <a:rPr sz="1600" spc="-10" dirty="0">
                <a:latin typeface="Arial"/>
                <a:cs typeface="Arial"/>
              </a:rPr>
              <a:t>renseignés </a:t>
            </a:r>
            <a:r>
              <a:rPr sz="1600" spc="-5" dirty="0">
                <a:latin typeface="Arial"/>
                <a:cs typeface="Arial"/>
              </a:rPr>
              <a:t>sur les </a:t>
            </a:r>
            <a:r>
              <a:rPr sz="1600" spc="-10" dirty="0">
                <a:latin typeface="Arial"/>
                <a:cs typeface="Arial"/>
              </a:rPr>
              <a:t>nouvelles  opportunités </a:t>
            </a:r>
            <a:r>
              <a:rPr sz="1600" spc="-5" dirty="0">
                <a:latin typeface="Arial"/>
                <a:cs typeface="Arial"/>
              </a:rPr>
              <a:t>qu’offrent les </a:t>
            </a:r>
            <a:r>
              <a:rPr sz="1600" spc="-10" dirty="0">
                <a:latin typeface="Arial"/>
                <a:cs typeface="Arial"/>
              </a:rPr>
              <a:t>énergies  </a:t>
            </a:r>
            <a:r>
              <a:rPr sz="1600" spc="-5" dirty="0">
                <a:latin typeface="Arial"/>
                <a:cs typeface="Arial"/>
              </a:rPr>
              <a:t>renouvelables </a:t>
            </a:r>
            <a:r>
              <a:rPr sz="1600" b="1" dirty="0">
                <a:latin typeface="Arial"/>
                <a:cs typeface="Arial"/>
              </a:rPr>
              <a:t>pour </a:t>
            </a:r>
            <a:r>
              <a:rPr sz="1600" b="1" spc="-5" dirty="0">
                <a:latin typeface="Arial"/>
                <a:cs typeface="Arial"/>
              </a:rPr>
              <a:t>agir sur leur  transition</a:t>
            </a:r>
            <a:r>
              <a:rPr sz="1600" b="1" spc="30" dirty="0">
                <a:latin typeface="Arial"/>
                <a:cs typeface="Arial"/>
              </a:rPr>
              <a:t> </a:t>
            </a:r>
            <a:r>
              <a:rPr sz="1600" b="1" spc="-5" dirty="0">
                <a:latin typeface="Arial"/>
                <a:cs typeface="Arial"/>
              </a:rPr>
              <a:t>énergétique.</a:t>
            </a:r>
            <a:endParaRPr sz="1600">
              <a:latin typeface="Arial"/>
              <a:cs typeface="Arial"/>
            </a:endParaRPr>
          </a:p>
        </p:txBody>
      </p:sp>
      <p:sp>
        <p:nvSpPr>
          <p:cNvPr id="8" name="object 8"/>
          <p:cNvSpPr txBox="1"/>
          <p:nvPr/>
        </p:nvSpPr>
        <p:spPr>
          <a:xfrm>
            <a:off x="8048625" y="3781170"/>
            <a:ext cx="3444875" cy="1489075"/>
          </a:xfrm>
          <a:prstGeom prst="rect">
            <a:avLst/>
          </a:prstGeom>
        </p:spPr>
        <p:txBody>
          <a:bodyPr vert="horz" wrap="square" lIns="0" tIns="12700" rIns="0" bIns="0" rtlCol="0">
            <a:spAutoFit/>
          </a:bodyPr>
          <a:lstStyle/>
          <a:p>
            <a:pPr marL="12700" marR="396240">
              <a:lnSpc>
                <a:spcPct val="100000"/>
              </a:lnSpc>
              <a:spcBef>
                <a:spcPts val="100"/>
              </a:spcBef>
            </a:pPr>
            <a:r>
              <a:rPr sz="1600" spc="-5" dirty="0">
                <a:latin typeface="Arial"/>
                <a:cs typeface="Arial"/>
              </a:rPr>
              <a:t>Véritable </a:t>
            </a:r>
            <a:r>
              <a:rPr sz="1600" spc="-10" dirty="0">
                <a:latin typeface="Arial"/>
                <a:cs typeface="Arial"/>
              </a:rPr>
              <a:t>incubateur </a:t>
            </a:r>
            <a:r>
              <a:rPr sz="1600" spc="-5" dirty="0">
                <a:latin typeface="Arial"/>
                <a:cs typeface="Arial"/>
              </a:rPr>
              <a:t>de solutions  innovantes, </a:t>
            </a:r>
            <a:r>
              <a:rPr sz="1600" b="1" dirty="0">
                <a:latin typeface="Arial"/>
                <a:cs typeface="Arial"/>
              </a:rPr>
              <a:t>notre </a:t>
            </a:r>
            <a:r>
              <a:rPr sz="1600" b="1" spc="-5" dirty="0">
                <a:latin typeface="Arial"/>
                <a:cs typeface="Arial"/>
              </a:rPr>
              <a:t>volonté </a:t>
            </a:r>
            <a:r>
              <a:rPr sz="1600" b="1" spc="-10" dirty="0">
                <a:latin typeface="Arial"/>
                <a:cs typeface="Arial"/>
              </a:rPr>
              <a:t>est </a:t>
            </a:r>
            <a:r>
              <a:rPr sz="1600" b="1" dirty="0">
                <a:latin typeface="Arial"/>
                <a:cs typeface="Arial"/>
              </a:rPr>
              <a:t>de  </a:t>
            </a:r>
            <a:r>
              <a:rPr sz="1600" b="1" spc="-5" dirty="0">
                <a:latin typeface="Arial"/>
                <a:cs typeface="Arial"/>
              </a:rPr>
              <a:t>partager </a:t>
            </a:r>
            <a:r>
              <a:rPr sz="1600" b="1" spc="-10" dirty="0">
                <a:latin typeface="Arial"/>
                <a:cs typeface="Arial"/>
              </a:rPr>
              <a:t>les </a:t>
            </a:r>
            <a:r>
              <a:rPr sz="1600" b="1" spc="-5" dirty="0">
                <a:latin typeface="Arial"/>
                <a:cs typeface="Arial"/>
              </a:rPr>
              <a:t>premiers</a:t>
            </a:r>
            <a:r>
              <a:rPr sz="1600" b="1" spc="50" dirty="0">
                <a:latin typeface="Arial"/>
                <a:cs typeface="Arial"/>
              </a:rPr>
              <a:t> </a:t>
            </a:r>
            <a:r>
              <a:rPr sz="1600" b="1" spc="-5" dirty="0">
                <a:latin typeface="Arial"/>
                <a:cs typeface="Arial"/>
              </a:rPr>
              <a:t>retours</a:t>
            </a:r>
            <a:endParaRPr sz="1600">
              <a:latin typeface="Arial"/>
              <a:cs typeface="Arial"/>
            </a:endParaRPr>
          </a:p>
          <a:p>
            <a:pPr marL="12700" marR="5080">
              <a:lnSpc>
                <a:spcPct val="100000"/>
              </a:lnSpc>
            </a:pPr>
            <a:r>
              <a:rPr sz="1600" b="1" spc="-10" dirty="0">
                <a:latin typeface="Arial"/>
                <a:cs typeface="Arial"/>
              </a:rPr>
              <a:t>d’expérience </a:t>
            </a:r>
            <a:r>
              <a:rPr sz="1600" b="1" spc="-5" dirty="0">
                <a:latin typeface="Arial"/>
                <a:cs typeface="Arial"/>
              </a:rPr>
              <a:t>d’intégration des  </a:t>
            </a:r>
            <a:r>
              <a:rPr sz="1600" b="1" spc="-10" dirty="0">
                <a:latin typeface="Arial"/>
                <a:cs typeface="Arial"/>
              </a:rPr>
              <a:t>énergies renouvelables </a:t>
            </a:r>
            <a:r>
              <a:rPr sz="1600" b="1" spc="-5" dirty="0">
                <a:latin typeface="Arial"/>
                <a:cs typeface="Arial"/>
              </a:rPr>
              <a:t>dans </a:t>
            </a:r>
            <a:r>
              <a:rPr sz="1600" b="1" dirty="0">
                <a:latin typeface="Arial"/>
                <a:cs typeface="Arial"/>
              </a:rPr>
              <a:t>le </a:t>
            </a:r>
            <a:r>
              <a:rPr sz="1600" b="1" spc="-5" dirty="0">
                <a:latin typeface="Arial"/>
                <a:cs typeface="Arial"/>
              </a:rPr>
              <a:t>mix  énergétique des</a:t>
            </a:r>
            <a:r>
              <a:rPr sz="1600" b="1" spc="25" dirty="0">
                <a:latin typeface="Arial"/>
                <a:cs typeface="Arial"/>
              </a:rPr>
              <a:t> </a:t>
            </a:r>
            <a:r>
              <a:rPr sz="1600" b="1" spc="-10" dirty="0">
                <a:latin typeface="Arial"/>
                <a:cs typeface="Arial"/>
              </a:rPr>
              <a:t>entreprises.</a:t>
            </a:r>
            <a:endParaRPr sz="1600">
              <a:latin typeface="Arial"/>
              <a:cs typeface="Arial"/>
            </a:endParaRPr>
          </a:p>
        </p:txBody>
      </p:sp>
      <p:sp>
        <p:nvSpPr>
          <p:cNvPr id="9" name="object 9"/>
          <p:cNvSpPr txBox="1"/>
          <p:nvPr/>
        </p:nvSpPr>
        <p:spPr>
          <a:xfrm>
            <a:off x="941387" y="1321053"/>
            <a:ext cx="5650865" cy="2461895"/>
          </a:xfrm>
          <a:prstGeom prst="rect">
            <a:avLst/>
          </a:prstGeom>
        </p:spPr>
        <p:txBody>
          <a:bodyPr vert="horz" wrap="square" lIns="0" tIns="12700" rIns="0" bIns="0" rtlCol="0">
            <a:spAutoFit/>
          </a:bodyPr>
          <a:lstStyle/>
          <a:p>
            <a:pPr marL="12700">
              <a:lnSpc>
                <a:spcPct val="100000"/>
              </a:lnSpc>
              <a:spcBef>
                <a:spcPts val="100"/>
              </a:spcBef>
            </a:pPr>
            <a:r>
              <a:rPr sz="1600" spc="-10" dirty="0">
                <a:latin typeface="Arial"/>
                <a:cs typeface="Arial"/>
              </a:rPr>
              <a:t>Sous </a:t>
            </a:r>
            <a:r>
              <a:rPr sz="1600" dirty="0">
                <a:latin typeface="Arial"/>
                <a:cs typeface="Arial"/>
              </a:rPr>
              <a:t>le </a:t>
            </a:r>
            <a:r>
              <a:rPr sz="1600" spc="-5" dirty="0">
                <a:latin typeface="Arial"/>
                <a:cs typeface="Arial"/>
              </a:rPr>
              <a:t>Haut </a:t>
            </a:r>
            <a:r>
              <a:rPr sz="1600" spc="-10" dirty="0">
                <a:latin typeface="Arial"/>
                <a:cs typeface="Arial"/>
              </a:rPr>
              <a:t>Patronage </a:t>
            </a:r>
            <a:r>
              <a:rPr sz="1600" spc="-5" dirty="0">
                <a:latin typeface="Arial"/>
                <a:cs typeface="Arial"/>
              </a:rPr>
              <a:t>du ministre </a:t>
            </a:r>
            <a:r>
              <a:rPr sz="1600" spc="-10" dirty="0">
                <a:latin typeface="Arial"/>
                <a:cs typeface="Arial"/>
              </a:rPr>
              <a:t>de </a:t>
            </a:r>
            <a:r>
              <a:rPr sz="1600" spc="-5" dirty="0">
                <a:latin typeface="Arial"/>
                <a:cs typeface="Arial"/>
              </a:rPr>
              <a:t>l’Économie et</a:t>
            </a:r>
            <a:r>
              <a:rPr sz="1600" spc="125" dirty="0">
                <a:latin typeface="Arial"/>
                <a:cs typeface="Arial"/>
              </a:rPr>
              <a:t> </a:t>
            </a:r>
            <a:r>
              <a:rPr sz="1600" spc="-10" dirty="0">
                <a:latin typeface="Arial"/>
                <a:cs typeface="Arial"/>
              </a:rPr>
              <a:t>des</a:t>
            </a:r>
            <a:endParaRPr sz="1600" dirty="0">
              <a:latin typeface="Arial"/>
              <a:cs typeface="Arial"/>
            </a:endParaRPr>
          </a:p>
          <a:p>
            <a:pPr marL="12700" marR="5080">
              <a:lnSpc>
                <a:spcPct val="100000"/>
              </a:lnSpc>
            </a:pPr>
            <a:r>
              <a:rPr sz="1600" spc="-5" dirty="0">
                <a:latin typeface="Arial"/>
                <a:cs typeface="Arial"/>
              </a:rPr>
              <a:t>Finances et en partenariat avec l’ADEME, l’Institut </a:t>
            </a:r>
            <a:r>
              <a:rPr sz="1600" spc="-10" dirty="0">
                <a:latin typeface="Arial"/>
                <a:cs typeface="Arial"/>
              </a:rPr>
              <a:t>Orygeen,  ENERPLAN et </a:t>
            </a:r>
            <a:r>
              <a:rPr sz="1600" spc="-5" dirty="0">
                <a:latin typeface="Arial"/>
                <a:cs typeface="Arial"/>
              </a:rPr>
              <a:t>France </a:t>
            </a:r>
            <a:r>
              <a:rPr sz="1600" spc="-10" dirty="0">
                <a:latin typeface="Arial"/>
                <a:cs typeface="Arial"/>
              </a:rPr>
              <a:t>Energie Eolienne, organisent </a:t>
            </a:r>
            <a:r>
              <a:rPr sz="1600" spc="-5" dirty="0">
                <a:latin typeface="Arial"/>
                <a:cs typeface="Arial"/>
              </a:rPr>
              <a:t>le </a:t>
            </a:r>
            <a:r>
              <a:rPr sz="1600" spc="-10" dirty="0">
                <a:latin typeface="Arial"/>
                <a:cs typeface="Arial"/>
              </a:rPr>
              <a:t>premier  </a:t>
            </a:r>
            <a:r>
              <a:rPr sz="1600" spc="-5" dirty="0">
                <a:latin typeface="Arial"/>
                <a:cs typeface="Arial"/>
              </a:rPr>
              <a:t>événement </a:t>
            </a:r>
            <a:r>
              <a:rPr sz="1600" spc="-10" dirty="0">
                <a:latin typeface="Arial"/>
                <a:cs typeface="Arial"/>
              </a:rPr>
              <a:t>national dédié aux </a:t>
            </a:r>
            <a:r>
              <a:rPr sz="1600" spc="-5" dirty="0">
                <a:latin typeface="Arial"/>
                <a:cs typeface="Arial"/>
              </a:rPr>
              <a:t>entreprises et industries  consommatrices </a:t>
            </a:r>
            <a:r>
              <a:rPr sz="1600" spc="-10" dirty="0">
                <a:latin typeface="Arial"/>
                <a:cs typeface="Arial"/>
              </a:rPr>
              <a:t>souhaitant </a:t>
            </a:r>
            <a:r>
              <a:rPr sz="1600" spc="-5" dirty="0">
                <a:latin typeface="Arial"/>
                <a:cs typeface="Arial"/>
              </a:rPr>
              <a:t>intégrer les </a:t>
            </a:r>
            <a:r>
              <a:rPr sz="1600" spc="-10" dirty="0">
                <a:latin typeface="Arial"/>
                <a:cs typeface="Arial"/>
              </a:rPr>
              <a:t>énergies  </a:t>
            </a:r>
            <a:r>
              <a:rPr sz="1600" spc="-5" dirty="0">
                <a:latin typeface="Arial"/>
                <a:cs typeface="Arial"/>
              </a:rPr>
              <a:t>renouvelables </a:t>
            </a:r>
            <a:r>
              <a:rPr sz="1600" spc="-10" dirty="0">
                <a:latin typeface="Arial"/>
                <a:cs typeface="Arial"/>
              </a:rPr>
              <a:t>dans </a:t>
            </a:r>
            <a:r>
              <a:rPr sz="1600" spc="-5" dirty="0">
                <a:latin typeface="Arial"/>
                <a:cs typeface="Arial"/>
              </a:rPr>
              <a:t>leur stratégie d’approvisionnement  </a:t>
            </a:r>
            <a:r>
              <a:rPr sz="1600" spc="-10" dirty="0">
                <a:latin typeface="Arial"/>
                <a:cs typeface="Arial"/>
              </a:rPr>
              <a:t>énergétique.</a:t>
            </a:r>
            <a:endParaRPr sz="1600" dirty="0">
              <a:latin typeface="Arial"/>
              <a:cs typeface="Arial"/>
            </a:endParaRPr>
          </a:p>
          <a:p>
            <a:pPr marL="12700">
              <a:lnSpc>
                <a:spcPts val="1900"/>
              </a:lnSpc>
            </a:pPr>
            <a:r>
              <a:rPr sz="1600" spc="-10" dirty="0">
                <a:latin typeface="Arial"/>
                <a:cs typeface="Arial"/>
              </a:rPr>
              <a:t>Les énergies </a:t>
            </a:r>
            <a:r>
              <a:rPr sz="1600" spc="-5" dirty="0">
                <a:latin typeface="Arial"/>
                <a:cs typeface="Arial"/>
              </a:rPr>
              <a:t>renouvelables </a:t>
            </a:r>
            <a:r>
              <a:rPr sz="1600" dirty="0">
                <a:latin typeface="Arial"/>
                <a:cs typeface="Arial"/>
              </a:rPr>
              <a:t>se </a:t>
            </a:r>
            <a:r>
              <a:rPr sz="1600" spc="-10" dirty="0">
                <a:latin typeface="Arial"/>
                <a:cs typeface="Arial"/>
              </a:rPr>
              <a:t>conjuguent </a:t>
            </a:r>
            <a:r>
              <a:rPr sz="1600" spc="-5" dirty="0">
                <a:latin typeface="Arial"/>
                <a:cs typeface="Arial"/>
              </a:rPr>
              <a:t>désormais</a:t>
            </a:r>
            <a:r>
              <a:rPr sz="1600" spc="180" dirty="0">
                <a:latin typeface="Arial"/>
                <a:cs typeface="Arial"/>
              </a:rPr>
              <a:t> </a:t>
            </a:r>
            <a:r>
              <a:rPr sz="1600" spc="-5" dirty="0">
                <a:latin typeface="Arial"/>
                <a:cs typeface="Arial"/>
              </a:rPr>
              <a:t>avec</a:t>
            </a:r>
            <a:endParaRPr sz="1600" dirty="0">
              <a:latin typeface="Arial"/>
              <a:cs typeface="Arial"/>
            </a:endParaRPr>
          </a:p>
          <a:p>
            <a:pPr marL="12700">
              <a:lnSpc>
                <a:spcPct val="100000"/>
              </a:lnSpc>
            </a:pPr>
            <a:r>
              <a:rPr sz="1600" spc="-5" dirty="0">
                <a:latin typeface="Arial"/>
                <a:cs typeface="Arial"/>
              </a:rPr>
              <a:t>l’efficacité </a:t>
            </a:r>
            <a:r>
              <a:rPr sz="1600" spc="-10" dirty="0">
                <a:latin typeface="Arial"/>
                <a:cs typeface="Arial"/>
              </a:rPr>
              <a:t>énergétique pour booster </a:t>
            </a:r>
            <a:r>
              <a:rPr sz="1600" spc="-5" dirty="0">
                <a:latin typeface="Arial"/>
                <a:cs typeface="Arial"/>
              </a:rPr>
              <a:t>la compétitivité</a:t>
            </a:r>
            <a:r>
              <a:rPr sz="1600" spc="90" dirty="0">
                <a:latin typeface="Arial"/>
                <a:cs typeface="Arial"/>
              </a:rPr>
              <a:t> </a:t>
            </a:r>
            <a:r>
              <a:rPr sz="1600" spc="-10" dirty="0">
                <a:latin typeface="Arial"/>
                <a:cs typeface="Arial"/>
              </a:rPr>
              <a:t>des</a:t>
            </a:r>
            <a:endParaRPr sz="1600" dirty="0">
              <a:latin typeface="Arial"/>
              <a:cs typeface="Arial"/>
            </a:endParaRPr>
          </a:p>
          <a:p>
            <a:pPr marL="12700">
              <a:lnSpc>
                <a:spcPct val="100000"/>
              </a:lnSpc>
            </a:pPr>
            <a:r>
              <a:rPr sz="1600" spc="-5" dirty="0">
                <a:latin typeface="Arial"/>
                <a:cs typeface="Arial"/>
              </a:rPr>
              <a:t>entreprises.</a:t>
            </a:r>
            <a:endParaRPr sz="1600" dirty="0">
              <a:latin typeface="Arial"/>
              <a:cs typeface="Arial"/>
            </a:endParaRPr>
          </a:p>
        </p:txBody>
      </p:sp>
      <p:sp>
        <p:nvSpPr>
          <p:cNvPr id="10" name="object 10"/>
          <p:cNvSpPr txBox="1"/>
          <p:nvPr/>
        </p:nvSpPr>
        <p:spPr>
          <a:xfrm>
            <a:off x="941387" y="4001134"/>
            <a:ext cx="5405755" cy="757555"/>
          </a:xfrm>
          <a:prstGeom prst="rect">
            <a:avLst/>
          </a:prstGeom>
        </p:spPr>
        <p:txBody>
          <a:bodyPr vert="horz" wrap="square" lIns="0" tIns="12700" rIns="0" bIns="0" rtlCol="0">
            <a:spAutoFit/>
          </a:bodyPr>
          <a:lstStyle/>
          <a:p>
            <a:pPr marL="12700" marR="5080">
              <a:lnSpc>
                <a:spcPct val="100000"/>
              </a:lnSpc>
              <a:spcBef>
                <a:spcPts val="100"/>
              </a:spcBef>
            </a:pPr>
            <a:r>
              <a:rPr sz="1600" spc="-10" dirty="0">
                <a:latin typeface="Arial"/>
                <a:cs typeface="Arial"/>
              </a:rPr>
              <a:t>Les </a:t>
            </a:r>
            <a:r>
              <a:rPr sz="1600" spc="-5" dirty="0">
                <a:latin typeface="Arial"/>
                <a:cs typeface="Arial"/>
              </a:rPr>
              <a:t>dirigeants de Microsoft, </a:t>
            </a:r>
            <a:r>
              <a:rPr sz="1600" spc="-25" dirty="0">
                <a:latin typeface="Arial"/>
                <a:cs typeface="Arial"/>
              </a:rPr>
              <a:t>Solvay, </a:t>
            </a:r>
            <a:r>
              <a:rPr sz="1600" spc="-5" dirty="0">
                <a:latin typeface="Arial"/>
                <a:cs typeface="Arial"/>
              </a:rPr>
              <a:t>Michelin, </a:t>
            </a:r>
            <a:r>
              <a:rPr sz="1600" spc="-10" dirty="0">
                <a:latin typeface="Arial"/>
                <a:cs typeface="Arial"/>
              </a:rPr>
              <a:t>Système </a:t>
            </a:r>
            <a:r>
              <a:rPr sz="1600" dirty="0">
                <a:latin typeface="Arial"/>
                <a:cs typeface="Arial"/>
              </a:rPr>
              <a:t>U </a:t>
            </a:r>
            <a:r>
              <a:rPr sz="1600" spc="-10" dirty="0">
                <a:latin typeface="Arial"/>
                <a:cs typeface="Arial"/>
              </a:rPr>
              <a:t>ou  Ardian nous </a:t>
            </a:r>
            <a:r>
              <a:rPr sz="1600" spc="-5" dirty="0">
                <a:latin typeface="Arial"/>
                <a:cs typeface="Arial"/>
              </a:rPr>
              <a:t>exprimaient clairement cette </a:t>
            </a:r>
            <a:r>
              <a:rPr sz="1600" spc="-10" dirty="0">
                <a:latin typeface="Arial"/>
                <a:cs typeface="Arial"/>
              </a:rPr>
              <a:t>analyse </a:t>
            </a:r>
            <a:r>
              <a:rPr sz="1600" spc="-5" dirty="0">
                <a:latin typeface="Arial"/>
                <a:cs typeface="Arial"/>
              </a:rPr>
              <a:t>lors </a:t>
            </a:r>
            <a:r>
              <a:rPr sz="1600" spc="-10" dirty="0">
                <a:latin typeface="Arial"/>
                <a:cs typeface="Arial"/>
              </a:rPr>
              <a:t>de </a:t>
            </a:r>
            <a:r>
              <a:rPr sz="1600" spc="-5" dirty="0">
                <a:latin typeface="Arial"/>
                <a:cs typeface="Arial"/>
              </a:rPr>
              <a:t>la  dernière conférence </a:t>
            </a:r>
            <a:r>
              <a:rPr sz="1600" spc="-10" dirty="0">
                <a:latin typeface="Arial"/>
                <a:cs typeface="Arial"/>
              </a:rPr>
              <a:t>EnR </a:t>
            </a:r>
            <a:r>
              <a:rPr sz="1600" spc="-5" dirty="0">
                <a:latin typeface="Arial"/>
                <a:cs typeface="Arial"/>
              </a:rPr>
              <a:t>Entreprises en septembre</a:t>
            </a:r>
            <a:r>
              <a:rPr sz="1600" spc="110" dirty="0">
                <a:latin typeface="Arial"/>
                <a:cs typeface="Arial"/>
              </a:rPr>
              <a:t> </a:t>
            </a:r>
            <a:r>
              <a:rPr sz="1600" spc="-10" dirty="0">
                <a:latin typeface="Arial"/>
                <a:cs typeface="Arial"/>
              </a:rPr>
              <a:t>2018.</a:t>
            </a:r>
            <a:endParaRPr sz="1600">
              <a:latin typeface="Arial"/>
              <a:cs typeface="Arial"/>
            </a:endParaRPr>
          </a:p>
        </p:txBody>
      </p:sp>
      <p:sp>
        <p:nvSpPr>
          <p:cNvPr id="11" name="object 11"/>
          <p:cNvSpPr txBox="1"/>
          <p:nvPr/>
        </p:nvSpPr>
        <p:spPr>
          <a:xfrm>
            <a:off x="941387" y="4976431"/>
            <a:ext cx="5398770" cy="514350"/>
          </a:xfrm>
          <a:prstGeom prst="rect">
            <a:avLst/>
          </a:prstGeom>
        </p:spPr>
        <p:txBody>
          <a:bodyPr vert="horz" wrap="square" lIns="0" tIns="12700" rIns="0" bIns="0" rtlCol="0">
            <a:spAutoFit/>
          </a:bodyPr>
          <a:lstStyle/>
          <a:p>
            <a:pPr marL="12700">
              <a:lnSpc>
                <a:spcPct val="100000"/>
              </a:lnSpc>
              <a:spcBef>
                <a:spcPts val="100"/>
              </a:spcBef>
            </a:pPr>
            <a:r>
              <a:rPr sz="1600" spc="-5" dirty="0">
                <a:latin typeface="Arial"/>
                <a:cs typeface="Arial"/>
              </a:rPr>
              <a:t>Il convient </a:t>
            </a:r>
            <a:r>
              <a:rPr sz="1600" spc="-10" dirty="0">
                <a:latin typeface="Arial"/>
                <a:cs typeface="Arial"/>
              </a:rPr>
              <a:t>donc d’accélérer pour notre planète et pour</a:t>
            </a:r>
            <a:r>
              <a:rPr sz="1600" spc="250" dirty="0">
                <a:latin typeface="Arial"/>
                <a:cs typeface="Arial"/>
              </a:rPr>
              <a:t> </a:t>
            </a:r>
            <a:r>
              <a:rPr sz="1600" spc="-10" dirty="0">
                <a:latin typeface="Arial"/>
                <a:cs typeface="Arial"/>
              </a:rPr>
              <a:t>notre</a:t>
            </a:r>
            <a:endParaRPr sz="1600">
              <a:latin typeface="Arial"/>
              <a:cs typeface="Arial"/>
            </a:endParaRPr>
          </a:p>
          <a:p>
            <a:pPr marL="12700">
              <a:lnSpc>
                <a:spcPct val="100000"/>
              </a:lnSpc>
              <a:spcBef>
                <a:spcPts val="5"/>
              </a:spcBef>
            </a:pPr>
            <a:r>
              <a:rPr sz="1600" spc="-5" dirty="0">
                <a:latin typeface="Arial"/>
                <a:cs typeface="Arial"/>
              </a:rPr>
              <a:t>compétitivité</a:t>
            </a:r>
            <a:r>
              <a:rPr sz="1600" spc="5" dirty="0">
                <a:latin typeface="Arial"/>
                <a:cs typeface="Arial"/>
              </a:rPr>
              <a:t> </a:t>
            </a:r>
            <a:r>
              <a:rPr sz="1600" dirty="0">
                <a:latin typeface="Arial"/>
                <a:cs typeface="Arial"/>
              </a:rPr>
              <a:t>!</a:t>
            </a:r>
            <a:endParaRPr sz="1600">
              <a:latin typeface="Arial"/>
              <a:cs typeface="Arial"/>
            </a:endParaRPr>
          </a:p>
        </p:txBody>
      </p:sp>
      <p:sp>
        <p:nvSpPr>
          <p:cNvPr id="13" name="object 13"/>
          <p:cNvSpPr/>
          <p:nvPr/>
        </p:nvSpPr>
        <p:spPr>
          <a:xfrm>
            <a:off x="8039100" y="1722120"/>
            <a:ext cx="396240" cy="365760"/>
          </a:xfrm>
          <a:custGeom>
            <a:avLst/>
            <a:gdLst/>
            <a:ahLst/>
            <a:cxnLst/>
            <a:rect l="l" t="t" r="r" b="b"/>
            <a:pathLst>
              <a:path w="396240" h="365760">
                <a:moveTo>
                  <a:pt x="198120" y="0"/>
                </a:moveTo>
                <a:lnTo>
                  <a:pt x="152675" y="4831"/>
                </a:lnTo>
                <a:lnTo>
                  <a:pt x="110967" y="18594"/>
                </a:lnTo>
                <a:lnTo>
                  <a:pt x="74182" y="40188"/>
                </a:lnTo>
                <a:lnTo>
                  <a:pt x="43507" y="68513"/>
                </a:lnTo>
                <a:lnTo>
                  <a:pt x="20127" y="102470"/>
                </a:lnTo>
                <a:lnTo>
                  <a:pt x="5229" y="140958"/>
                </a:lnTo>
                <a:lnTo>
                  <a:pt x="0" y="182879"/>
                </a:lnTo>
                <a:lnTo>
                  <a:pt x="5229" y="224801"/>
                </a:lnTo>
                <a:lnTo>
                  <a:pt x="20127" y="263289"/>
                </a:lnTo>
                <a:lnTo>
                  <a:pt x="43507" y="297246"/>
                </a:lnTo>
                <a:lnTo>
                  <a:pt x="74182" y="325571"/>
                </a:lnTo>
                <a:lnTo>
                  <a:pt x="110967" y="347165"/>
                </a:lnTo>
                <a:lnTo>
                  <a:pt x="152675" y="360928"/>
                </a:lnTo>
                <a:lnTo>
                  <a:pt x="198120" y="365759"/>
                </a:lnTo>
                <a:lnTo>
                  <a:pt x="243564" y="360928"/>
                </a:lnTo>
                <a:lnTo>
                  <a:pt x="285272" y="347165"/>
                </a:lnTo>
                <a:lnTo>
                  <a:pt x="322057" y="325571"/>
                </a:lnTo>
                <a:lnTo>
                  <a:pt x="352732" y="297246"/>
                </a:lnTo>
                <a:lnTo>
                  <a:pt x="376112" y="263289"/>
                </a:lnTo>
                <a:lnTo>
                  <a:pt x="391010" y="224801"/>
                </a:lnTo>
                <a:lnTo>
                  <a:pt x="396240" y="182879"/>
                </a:lnTo>
                <a:lnTo>
                  <a:pt x="391010" y="140958"/>
                </a:lnTo>
                <a:lnTo>
                  <a:pt x="376112" y="102470"/>
                </a:lnTo>
                <a:lnTo>
                  <a:pt x="352732" y="68513"/>
                </a:lnTo>
                <a:lnTo>
                  <a:pt x="322057" y="40188"/>
                </a:lnTo>
                <a:lnTo>
                  <a:pt x="285272" y="18594"/>
                </a:lnTo>
                <a:lnTo>
                  <a:pt x="243564" y="4831"/>
                </a:lnTo>
                <a:lnTo>
                  <a:pt x="198120" y="0"/>
                </a:lnTo>
                <a:close/>
              </a:path>
            </a:pathLst>
          </a:custGeom>
          <a:solidFill>
            <a:srgbClr val="12BAD7">
              <a:alpha val="57000"/>
            </a:srgbClr>
          </a:solidFill>
        </p:spPr>
        <p:txBody>
          <a:bodyPr wrap="square" lIns="0" tIns="0" rIns="0" bIns="0" rtlCol="0"/>
          <a:lstStyle/>
          <a:p>
            <a:endParaRPr>
              <a:solidFill>
                <a:srgbClr val="FFF69B"/>
              </a:solidFill>
            </a:endParaRPr>
          </a:p>
        </p:txBody>
      </p:sp>
      <p:sp>
        <p:nvSpPr>
          <p:cNvPr id="14" name="object 14"/>
          <p:cNvSpPr/>
          <p:nvPr/>
        </p:nvSpPr>
        <p:spPr>
          <a:xfrm>
            <a:off x="8111490" y="1725929"/>
            <a:ext cx="396240" cy="365760"/>
          </a:xfrm>
          <a:custGeom>
            <a:avLst/>
            <a:gdLst/>
            <a:ahLst/>
            <a:cxnLst/>
            <a:rect l="l" t="t" r="r" b="b"/>
            <a:pathLst>
              <a:path w="396240" h="365760">
                <a:moveTo>
                  <a:pt x="0" y="182880"/>
                </a:moveTo>
                <a:lnTo>
                  <a:pt x="5229" y="140958"/>
                </a:lnTo>
                <a:lnTo>
                  <a:pt x="20127" y="102470"/>
                </a:lnTo>
                <a:lnTo>
                  <a:pt x="43507" y="68513"/>
                </a:lnTo>
                <a:lnTo>
                  <a:pt x="74182" y="40188"/>
                </a:lnTo>
                <a:lnTo>
                  <a:pt x="110967" y="18594"/>
                </a:lnTo>
                <a:lnTo>
                  <a:pt x="152675" y="4831"/>
                </a:lnTo>
                <a:lnTo>
                  <a:pt x="198119" y="0"/>
                </a:lnTo>
                <a:lnTo>
                  <a:pt x="243564" y="4831"/>
                </a:lnTo>
                <a:lnTo>
                  <a:pt x="285272" y="18594"/>
                </a:lnTo>
                <a:lnTo>
                  <a:pt x="322057" y="40188"/>
                </a:lnTo>
                <a:lnTo>
                  <a:pt x="352732" y="68513"/>
                </a:lnTo>
                <a:lnTo>
                  <a:pt x="376112" y="102470"/>
                </a:lnTo>
                <a:lnTo>
                  <a:pt x="391010" y="140958"/>
                </a:lnTo>
                <a:lnTo>
                  <a:pt x="396239" y="182880"/>
                </a:lnTo>
                <a:lnTo>
                  <a:pt x="391010" y="224801"/>
                </a:lnTo>
                <a:lnTo>
                  <a:pt x="376112" y="263289"/>
                </a:lnTo>
                <a:lnTo>
                  <a:pt x="352732" y="297246"/>
                </a:lnTo>
                <a:lnTo>
                  <a:pt x="322057" y="325571"/>
                </a:lnTo>
                <a:lnTo>
                  <a:pt x="285272" y="347165"/>
                </a:lnTo>
                <a:lnTo>
                  <a:pt x="243564" y="360928"/>
                </a:lnTo>
                <a:lnTo>
                  <a:pt x="198119" y="365760"/>
                </a:lnTo>
                <a:lnTo>
                  <a:pt x="152675" y="360928"/>
                </a:lnTo>
                <a:lnTo>
                  <a:pt x="110967" y="347165"/>
                </a:lnTo>
                <a:lnTo>
                  <a:pt x="74182" y="325571"/>
                </a:lnTo>
                <a:lnTo>
                  <a:pt x="43507" y="297246"/>
                </a:lnTo>
                <a:lnTo>
                  <a:pt x="20127" y="263289"/>
                </a:lnTo>
                <a:lnTo>
                  <a:pt x="5229" y="224801"/>
                </a:lnTo>
                <a:lnTo>
                  <a:pt x="0" y="182880"/>
                </a:lnTo>
                <a:close/>
              </a:path>
            </a:pathLst>
          </a:custGeom>
          <a:ln w="12700">
            <a:solidFill>
              <a:srgbClr val="12BAD7"/>
            </a:solidFill>
          </a:ln>
        </p:spPr>
        <p:txBody>
          <a:bodyPr wrap="square" lIns="0" tIns="0" rIns="0" bIns="0" rtlCol="0"/>
          <a:lstStyle/>
          <a:p>
            <a:endParaRPr/>
          </a:p>
        </p:txBody>
      </p:sp>
      <p:sp>
        <p:nvSpPr>
          <p:cNvPr id="15" name="object 15"/>
          <p:cNvSpPr/>
          <p:nvPr/>
        </p:nvSpPr>
        <p:spPr>
          <a:xfrm>
            <a:off x="995680" y="5712459"/>
            <a:ext cx="807719" cy="896619"/>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6" name="object 16"/>
          <p:cNvSpPr/>
          <p:nvPr/>
        </p:nvSpPr>
        <p:spPr>
          <a:xfrm>
            <a:off x="1940878" y="6027671"/>
            <a:ext cx="1526009" cy="526358"/>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8" name="object 18"/>
          <p:cNvSpPr/>
          <p:nvPr/>
        </p:nvSpPr>
        <p:spPr>
          <a:xfrm>
            <a:off x="4976445" y="6027671"/>
            <a:ext cx="1348739" cy="576580"/>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pic>
        <p:nvPicPr>
          <p:cNvPr id="19" name="Picture 1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5986" y="-82260"/>
            <a:ext cx="1110615" cy="1570983"/>
          </a:xfrm>
          <a:prstGeom prst="rect">
            <a:avLst/>
          </a:prstGeom>
        </p:spPr>
      </p:pic>
      <p:pic>
        <p:nvPicPr>
          <p:cNvPr id="20" name="Picture 1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583727" y="5823489"/>
            <a:ext cx="1322754" cy="934722"/>
          </a:xfrm>
          <a:prstGeom prst="rect">
            <a:avLst/>
          </a:prstGeom>
        </p:spPr>
      </p:pic>
      <p:cxnSp>
        <p:nvCxnSpPr>
          <p:cNvPr id="23" name="Connecteur droit 22">
            <a:extLst>
              <a:ext uri="{FF2B5EF4-FFF2-40B4-BE49-F238E27FC236}">
                <a16:creationId xmlns:a16="http://schemas.microsoft.com/office/drawing/2014/main" id="{8BAD990F-9FA2-AD48-805E-00B1D15DD725}"/>
              </a:ext>
            </a:extLst>
          </p:cNvPr>
          <p:cNvCxnSpPr/>
          <p:nvPr/>
        </p:nvCxnSpPr>
        <p:spPr>
          <a:xfrm>
            <a:off x="941387" y="1066800"/>
            <a:ext cx="5013007" cy="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824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EC0DB"/>
        </a:solidFill>
        <a:effectLst/>
      </p:bgPr>
    </p:bg>
    <p:spTree>
      <p:nvGrpSpPr>
        <p:cNvPr id="1" name=""/>
        <p:cNvGrpSpPr/>
        <p:nvPr/>
      </p:nvGrpSpPr>
      <p:grpSpPr>
        <a:xfrm>
          <a:off x="0" y="0"/>
          <a:ext cx="0" cy="0"/>
          <a:chOff x="0" y="0"/>
          <a:chExt cx="0" cy="0"/>
        </a:xfrm>
      </p:grpSpPr>
      <p:sp>
        <p:nvSpPr>
          <p:cNvPr id="22" name="object 2"/>
          <p:cNvSpPr txBox="1"/>
          <p:nvPr/>
        </p:nvSpPr>
        <p:spPr>
          <a:xfrm>
            <a:off x="1015808" y="1676400"/>
            <a:ext cx="5612131" cy="3085460"/>
          </a:xfrm>
          <a:prstGeom prst="rect">
            <a:avLst/>
          </a:prstGeom>
        </p:spPr>
        <p:txBody>
          <a:bodyPr vert="horz" wrap="square" lIns="0" tIns="12700" rIns="0" bIns="0" rtlCol="0">
            <a:spAutoFit/>
          </a:bodyPr>
          <a:lstStyle/>
          <a:p>
            <a:pPr marL="12700" marR="6985" indent="4445" algn="ctr">
              <a:lnSpc>
                <a:spcPct val="100000"/>
              </a:lnSpc>
              <a:spcBef>
                <a:spcPts val="100"/>
              </a:spcBef>
            </a:pPr>
            <a:r>
              <a:rPr sz="2200" b="1" dirty="0">
                <a:latin typeface="Arial"/>
                <a:cs typeface="Arial"/>
              </a:rPr>
              <a:t>« </a:t>
            </a:r>
            <a:r>
              <a:rPr sz="2200" b="1" spc="-5" dirty="0">
                <a:latin typeface="Apple Braille Pinpoint 8 Dot" pitchFamily="2" charset="0"/>
                <a:cs typeface="Arial"/>
              </a:rPr>
              <a:t>Les énergies </a:t>
            </a:r>
            <a:r>
              <a:rPr sz="2200" b="1" spc="-10" dirty="0">
                <a:latin typeface="Apple Braille Pinpoint 8 Dot" pitchFamily="2" charset="0"/>
                <a:cs typeface="Arial"/>
              </a:rPr>
              <a:t>renouvelables  deviennent </a:t>
            </a:r>
            <a:r>
              <a:rPr sz="2200" b="1" dirty="0">
                <a:latin typeface="Apple Braille Pinpoint 8 Dot" pitchFamily="2" charset="0"/>
                <a:cs typeface="Arial"/>
              </a:rPr>
              <a:t>un </a:t>
            </a:r>
            <a:r>
              <a:rPr sz="2200" b="1" spc="-5" dirty="0">
                <a:latin typeface="Apple Braille Pinpoint 8 Dot" pitchFamily="2" charset="0"/>
                <a:cs typeface="Arial"/>
              </a:rPr>
              <a:t>sujet important, qui  intéresse </a:t>
            </a:r>
            <a:r>
              <a:rPr sz="2200" b="1" dirty="0">
                <a:latin typeface="Apple Braille Pinpoint 8 Dot" pitchFamily="2" charset="0"/>
                <a:cs typeface="Arial"/>
              </a:rPr>
              <a:t>de plus </a:t>
            </a:r>
            <a:r>
              <a:rPr sz="2200" b="1" spc="-5" dirty="0">
                <a:latin typeface="Apple Braille Pinpoint 8 Dot" pitchFamily="2" charset="0"/>
                <a:cs typeface="Arial"/>
              </a:rPr>
              <a:t>en </a:t>
            </a:r>
            <a:r>
              <a:rPr sz="2200" b="1" dirty="0">
                <a:latin typeface="Apple Braille Pinpoint 8 Dot" pitchFamily="2" charset="0"/>
                <a:cs typeface="Arial"/>
              </a:rPr>
              <a:t>plus </a:t>
            </a:r>
            <a:r>
              <a:rPr sz="2200" b="1" spc="-5" dirty="0">
                <a:latin typeface="Apple Braille Pinpoint 8 Dot" pitchFamily="2" charset="0"/>
                <a:cs typeface="Arial"/>
              </a:rPr>
              <a:t>les  entreprises. </a:t>
            </a:r>
            <a:endParaRPr lang="fr-FR" sz="2200" b="1" spc="-5" dirty="0">
              <a:latin typeface="Apple Braille Pinpoint 8 Dot" pitchFamily="2" charset="0"/>
              <a:cs typeface="Arial"/>
            </a:endParaRPr>
          </a:p>
          <a:p>
            <a:pPr marL="12700" marR="6985" indent="4445" algn="ctr">
              <a:lnSpc>
                <a:spcPct val="100000"/>
              </a:lnSpc>
              <a:spcBef>
                <a:spcPts val="100"/>
              </a:spcBef>
            </a:pPr>
            <a:endParaRPr lang="fr-FR" sz="2200" b="1" spc="-5" dirty="0">
              <a:latin typeface="Apple Braille Pinpoint 8 Dot" pitchFamily="2" charset="0"/>
              <a:cs typeface="Arial"/>
            </a:endParaRPr>
          </a:p>
          <a:p>
            <a:pPr marL="12700" marR="6985" indent="4445" algn="ctr">
              <a:lnSpc>
                <a:spcPct val="100000"/>
              </a:lnSpc>
              <a:spcBef>
                <a:spcPts val="100"/>
              </a:spcBef>
            </a:pPr>
            <a:r>
              <a:rPr sz="2200" b="1" spc="-5" dirty="0" err="1">
                <a:latin typeface="Apple Braille Pinpoint 8 Dot" pitchFamily="2" charset="0"/>
                <a:cs typeface="Arial"/>
              </a:rPr>
              <a:t>En</a:t>
            </a:r>
            <a:r>
              <a:rPr lang="fr-FR" sz="2200" b="1" spc="-5" dirty="0">
                <a:latin typeface="Apple Braille Pinpoint 8 Dot" pitchFamily="2" charset="0"/>
                <a:cs typeface="Arial"/>
              </a:rPr>
              <a:t> </a:t>
            </a:r>
            <a:r>
              <a:rPr sz="2200" b="1" spc="-5" dirty="0" err="1">
                <a:latin typeface="Apple Braille Pinpoint 8 Dot" pitchFamily="2" charset="0"/>
                <a:cs typeface="Arial"/>
              </a:rPr>
              <a:t>effet</a:t>
            </a:r>
            <a:r>
              <a:rPr sz="2200" b="1" spc="-5" dirty="0">
                <a:latin typeface="Apple Braille Pinpoint 8 Dot" pitchFamily="2" charset="0"/>
                <a:cs typeface="Arial"/>
              </a:rPr>
              <a:t>, </a:t>
            </a:r>
            <a:r>
              <a:rPr sz="2200" b="1" dirty="0">
                <a:latin typeface="Apple Braille Pinpoint 8 Dot" pitchFamily="2" charset="0"/>
                <a:cs typeface="Arial"/>
              </a:rPr>
              <a:t>la</a:t>
            </a:r>
            <a:r>
              <a:rPr sz="2200" b="1" spc="-15" dirty="0">
                <a:latin typeface="Apple Braille Pinpoint 8 Dot" pitchFamily="2" charset="0"/>
                <a:cs typeface="Arial"/>
              </a:rPr>
              <a:t> </a:t>
            </a:r>
            <a:r>
              <a:rPr sz="2200" b="1" spc="-5" dirty="0">
                <a:latin typeface="Apple Braille Pinpoint 8 Dot" pitchFamily="2" charset="0"/>
                <a:cs typeface="Arial"/>
              </a:rPr>
              <a:t>question</a:t>
            </a:r>
            <a:endParaRPr sz="2200" dirty="0">
              <a:latin typeface="Apple Braille Pinpoint 8 Dot" pitchFamily="2" charset="0"/>
              <a:cs typeface="Arial"/>
            </a:endParaRPr>
          </a:p>
          <a:p>
            <a:pPr marL="12700" marR="5080" indent="3175" algn="ctr">
              <a:lnSpc>
                <a:spcPct val="100000"/>
              </a:lnSpc>
            </a:pPr>
            <a:r>
              <a:rPr sz="2200" b="1" dirty="0">
                <a:latin typeface="Apple Braille Pinpoint 8 Dot" pitchFamily="2" charset="0"/>
                <a:cs typeface="Arial"/>
              </a:rPr>
              <a:t>de </a:t>
            </a:r>
            <a:r>
              <a:rPr sz="2200" b="1" spc="-5" dirty="0">
                <a:latin typeface="Apple Braille Pinpoint 8 Dot" pitchFamily="2" charset="0"/>
                <a:cs typeface="Arial"/>
              </a:rPr>
              <a:t>l’approvisionnement en  énergie rentre maintenant dans </a:t>
            </a:r>
            <a:r>
              <a:rPr sz="2200" b="1" dirty="0">
                <a:latin typeface="Apple Braille Pinpoint 8 Dot" pitchFamily="2" charset="0"/>
                <a:cs typeface="Arial"/>
              </a:rPr>
              <a:t>le  </a:t>
            </a:r>
            <a:r>
              <a:rPr sz="2200" b="1" spc="-5" dirty="0">
                <a:latin typeface="Apple Braille Pinpoint 8 Dot" pitchFamily="2" charset="0"/>
                <a:cs typeface="Arial"/>
              </a:rPr>
              <a:t>questionnement stratégique </a:t>
            </a:r>
            <a:r>
              <a:rPr sz="2200" b="1" dirty="0">
                <a:latin typeface="Apple Braille Pinpoint 8 Dot" pitchFamily="2" charset="0"/>
                <a:cs typeface="Arial"/>
              </a:rPr>
              <a:t>d’une  </a:t>
            </a:r>
            <a:r>
              <a:rPr sz="2200" b="1" spc="-5" dirty="0">
                <a:latin typeface="Apple Braille Pinpoint 8 Dot" pitchFamily="2" charset="0"/>
                <a:cs typeface="Arial"/>
              </a:rPr>
              <a:t>entreprise. </a:t>
            </a:r>
            <a:r>
              <a:rPr sz="2200" b="1" spc="-10" dirty="0">
                <a:latin typeface="Apple Braille Pinpoint 8 Dot" pitchFamily="2" charset="0"/>
                <a:cs typeface="Arial"/>
              </a:rPr>
              <a:t>Nous </a:t>
            </a:r>
            <a:r>
              <a:rPr sz="2200" b="1" spc="-5" dirty="0">
                <a:latin typeface="Apple Braille Pinpoint 8 Dot" pitchFamily="2" charset="0"/>
                <a:cs typeface="Arial"/>
              </a:rPr>
              <a:t>sommes en train  </a:t>
            </a:r>
            <a:r>
              <a:rPr sz="2200" b="1" dirty="0">
                <a:latin typeface="Apple Braille Pinpoint 8 Dot" pitchFamily="2" charset="0"/>
                <a:cs typeface="Arial"/>
              </a:rPr>
              <a:t>de </a:t>
            </a:r>
            <a:r>
              <a:rPr sz="2200" b="1" spc="-10" dirty="0">
                <a:latin typeface="Apple Braille Pinpoint 8 Dot" pitchFamily="2" charset="0"/>
                <a:cs typeface="Arial"/>
              </a:rPr>
              <a:t>changer </a:t>
            </a:r>
            <a:r>
              <a:rPr sz="2200" b="1" dirty="0">
                <a:latin typeface="Apple Braille Pinpoint 8 Dot" pitchFamily="2" charset="0"/>
                <a:cs typeface="Arial"/>
              </a:rPr>
              <a:t>d’ère.</a:t>
            </a:r>
            <a:r>
              <a:rPr sz="2200" b="1" spc="40" dirty="0">
                <a:latin typeface="Apple Braille Pinpoint 8 Dot" pitchFamily="2" charset="0"/>
                <a:cs typeface="Arial"/>
              </a:rPr>
              <a:t> </a:t>
            </a:r>
            <a:r>
              <a:rPr sz="2200" b="1" dirty="0">
                <a:latin typeface="Arial"/>
                <a:cs typeface="Arial"/>
              </a:rPr>
              <a:t>»</a:t>
            </a:r>
            <a:endParaRPr sz="2200" dirty="0">
              <a:latin typeface="Arial"/>
              <a:cs typeface="Arial"/>
            </a:endParaRPr>
          </a:p>
        </p:txBody>
      </p:sp>
      <p:sp>
        <p:nvSpPr>
          <p:cNvPr id="23" name="object 3"/>
          <p:cNvSpPr txBox="1"/>
          <p:nvPr/>
        </p:nvSpPr>
        <p:spPr>
          <a:xfrm>
            <a:off x="1665414" y="5457991"/>
            <a:ext cx="4312920" cy="695960"/>
          </a:xfrm>
          <a:prstGeom prst="rect">
            <a:avLst/>
          </a:prstGeom>
        </p:spPr>
        <p:txBody>
          <a:bodyPr vert="horz" wrap="square" lIns="0" tIns="12700" rIns="0" bIns="0" rtlCol="0">
            <a:spAutoFit/>
          </a:bodyPr>
          <a:lstStyle/>
          <a:p>
            <a:pPr marL="1094740" marR="5080" indent="-1082675">
              <a:lnSpc>
                <a:spcPct val="100000"/>
              </a:lnSpc>
              <a:spcBef>
                <a:spcPts val="100"/>
              </a:spcBef>
            </a:pPr>
            <a:r>
              <a:rPr sz="2200" spc="-5" dirty="0">
                <a:latin typeface="Arial"/>
                <a:cs typeface="Arial"/>
              </a:rPr>
              <a:t>Fabrice </a:t>
            </a:r>
            <a:r>
              <a:rPr sz="2200" spc="-20" dirty="0">
                <a:latin typeface="Arial"/>
                <a:cs typeface="Arial"/>
              </a:rPr>
              <a:t>Boissier, </a:t>
            </a:r>
            <a:r>
              <a:rPr sz="2200" spc="-5" dirty="0">
                <a:latin typeface="Arial"/>
                <a:cs typeface="Arial"/>
              </a:rPr>
              <a:t>Directeur </a:t>
            </a:r>
            <a:r>
              <a:rPr sz="2200" spc="-10" dirty="0">
                <a:latin typeface="Arial"/>
                <a:cs typeface="Arial"/>
              </a:rPr>
              <a:t>général  délégué,</a:t>
            </a:r>
            <a:r>
              <a:rPr sz="2200" spc="-95" dirty="0">
                <a:latin typeface="Arial"/>
                <a:cs typeface="Arial"/>
              </a:rPr>
              <a:t> </a:t>
            </a:r>
            <a:r>
              <a:rPr sz="2200" spc="-10" dirty="0">
                <a:latin typeface="Arial"/>
                <a:cs typeface="Arial"/>
              </a:rPr>
              <a:t>ADEME</a:t>
            </a:r>
            <a:endParaRPr sz="2200" dirty="0">
              <a:latin typeface="Arial"/>
              <a:cs typeface="Arial"/>
            </a:endParaRPr>
          </a:p>
        </p:txBody>
      </p:sp>
      <p:sp>
        <p:nvSpPr>
          <p:cNvPr id="25" name="object 3"/>
          <p:cNvSpPr/>
          <p:nvPr/>
        </p:nvSpPr>
        <p:spPr>
          <a:xfrm>
            <a:off x="7090409" y="4499609"/>
            <a:ext cx="1821180" cy="1638300"/>
          </a:xfrm>
          <a:custGeom>
            <a:avLst/>
            <a:gdLst/>
            <a:ahLst/>
            <a:cxnLst/>
            <a:rect l="l" t="t" r="r" b="b"/>
            <a:pathLst>
              <a:path w="1821179" h="1638300">
                <a:moveTo>
                  <a:pt x="0" y="819149"/>
                </a:moveTo>
                <a:lnTo>
                  <a:pt x="1347" y="774208"/>
                </a:lnTo>
                <a:lnTo>
                  <a:pt x="5343" y="729899"/>
                </a:lnTo>
                <a:lnTo>
                  <a:pt x="11917" y="686286"/>
                </a:lnTo>
                <a:lnTo>
                  <a:pt x="21001" y="643432"/>
                </a:lnTo>
                <a:lnTo>
                  <a:pt x="32526" y="601397"/>
                </a:lnTo>
                <a:lnTo>
                  <a:pt x="46421" y="560246"/>
                </a:lnTo>
                <a:lnTo>
                  <a:pt x="62617" y="520041"/>
                </a:lnTo>
                <a:lnTo>
                  <a:pt x="81045" y="480843"/>
                </a:lnTo>
                <a:lnTo>
                  <a:pt x="101635" y="442716"/>
                </a:lnTo>
                <a:lnTo>
                  <a:pt x="124318" y="405722"/>
                </a:lnTo>
                <a:lnTo>
                  <a:pt x="149025" y="369924"/>
                </a:lnTo>
                <a:lnTo>
                  <a:pt x="175686" y="335383"/>
                </a:lnTo>
                <a:lnTo>
                  <a:pt x="204232" y="302163"/>
                </a:lnTo>
                <a:lnTo>
                  <a:pt x="234593" y="270326"/>
                </a:lnTo>
                <a:lnTo>
                  <a:pt x="266699" y="239934"/>
                </a:lnTo>
                <a:lnTo>
                  <a:pt x="300483" y="211050"/>
                </a:lnTo>
                <a:lnTo>
                  <a:pt x="335873" y="183737"/>
                </a:lnTo>
                <a:lnTo>
                  <a:pt x="372800" y="158057"/>
                </a:lnTo>
                <a:lnTo>
                  <a:pt x="411196" y="134071"/>
                </a:lnTo>
                <a:lnTo>
                  <a:pt x="450991" y="111844"/>
                </a:lnTo>
                <a:lnTo>
                  <a:pt x="492114" y="91437"/>
                </a:lnTo>
                <a:lnTo>
                  <a:pt x="534498" y="72913"/>
                </a:lnTo>
                <a:lnTo>
                  <a:pt x="578072" y="56334"/>
                </a:lnTo>
                <a:lnTo>
                  <a:pt x="622767" y="41763"/>
                </a:lnTo>
                <a:lnTo>
                  <a:pt x="668513" y="29262"/>
                </a:lnTo>
                <a:lnTo>
                  <a:pt x="715242" y="18894"/>
                </a:lnTo>
                <a:lnTo>
                  <a:pt x="762883" y="10722"/>
                </a:lnTo>
                <a:lnTo>
                  <a:pt x="811368" y="4807"/>
                </a:lnTo>
                <a:lnTo>
                  <a:pt x="860627" y="1212"/>
                </a:lnTo>
                <a:lnTo>
                  <a:pt x="910590" y="0"/>
                </a:lnTo>
                <a:lnTo>
                  <a:pt x="960552" y="1212"/>
                </a:lnTo>
                <a:lnTo>
                  <a:pt x="1009811" y="4807"/>
                </a:lnTo>
                <a:lnTo>
                  <a:pt x="1058296" y="10722"/>
                </a:lnTo>
                <a:lnTo>
                  <a:pt x="1105937" y="18894"/>
                </a:lnTo>
                <a:lnTo>
                  <a:pt x="1152666" y="29262"/>
                </a:lnTo>
                <a:lnTo>
                  <a:pt x="1198412" y="41763"/>
                </a:lnTo>
                <a:lnTo>
                  <a:pt x="1243107" y="56334"/>
                </a:lnTo>
                <a:lnTo>
                  <a:pt x="1286681" y="72913"/>
                </a:lnTo>
                <a:lnTo>
                  <a:pt x="1329065" y="91437"/>
                </a:lnTo>
                <a:lnTo>
                  <a:pt x="1370188" y="111844"/>
                </a:lnTo>
                <a:lnTo>
                  <a:pt x="1409983" y="134071"/>
                </a:lnTo>
                <a:lnTo>
                  <a:pt x="1448379" y="158057"/>
                </a:lnTo>
                <a:lnTo>
                  <a:pt x="1485306" y="183737"/>
                </a:lnTo>
                <a:lnTo>
                  <a:pt x="1520696" y="211050"/>
                </a:lnTo>
                <a:lnTo>
                  <a:pt x="1554480" y="239934"/>
                </a:lnTo>
                <a:lnTo>
                  <a:pt x="1586586" y="270326"/>
                </a:lnTo>
                <a:lnTo>
                  <a:pt x="1616947" y="302163"/>
                </a:lnTo>
                <a:lnTo>
                  <a:pt x="1645493" y="335383"/>
                </a:lnTo>
                <a:lnTo>
                  <a:pt x="1672154" y="369924"/>
                </a:lnTo>
                <a:lnTo>
                  <a:pt x="1696861" y="405722"/>
                </a:lnTo>
                <a:lnTo>
                  <a:pt x="1719544" y="442716"/>
                </a:lnTo>
                <a:lnTo>
                  <a:pt x="1740134" y="480843"/>
                </a:lnTo>
                <a:lnTo>
                  <a:pt x="1758562" y="520041"/>
                </a:lnTo>
                <a:lnTo>
                  <a:pt x="1774758" y="560246"/>
                </a:lnTo>
                <a:lnTo>
                  <a:pt x="1788653" y="601397"/>
                </a:lnTo>
                <a:lnTo>
                  <a:pt x="1800178" y="643432"/>
                </a:lnTo>
                <a:lnTo>
                  <a:pt x="1809262" y="686286"/>
                </a:lnTo>
                <a:lnTo>
                  <a:pt x="1815836" y="729899"/>
                </a:lnTo>
                <a:lnTo>
                  <a:pt x="1819832" y="774208"/>
                </a:lnTo>
                <a:lnTo>
                  <a:pt x="1821180" y="819149"/>
                </a:lnTo>
                <a:lnTo>
                  <a:pt x="1819832" y="864094"/>
                </a:lnTo>
                <a:lnTo>
                  <a:pt x="1815836" y="908404"/>
                </a:lnTo>
                <a:lnTo>
                  <a:pt x="1809262" y="952019"/>
                </a:lnTo>
                <a:lnTo>
                  <a:pt x="1800178" y="994875"/>
                </a:lnTo>
                <a:lnTo>
                  <a:pt x="1788653" y="1036910"/>
                </a:lnTo>
                <a:lnTo>
                  <a:pt x="1774758" y="1078062"/>
                </a:lnTo>
                <a:lnTo>
                  <a:pt x="1758562" y="1118269"/>
                </a:lnTo>
                <a:lnTo>
                  <a:pt x="1740134" y="1157467"/>
                </a:lnTo>
                <a:lnTo>
                  <a:pt x="1719544" y="1195594"/>
                </a:lnTo>
                <a:lnTo>
                  <a:pt x="1696861" y="1232588"/>
                </a:lnTo>
                <a:lnTo>
                  <a:pt x="1672154" y="1268387"/>
                </a:lnTo>
                <a:lnTo>
                  <a:pt x="1645493" y="1302927"/>
                </a:lnTo>
                <a:lnTo>
                  <a:pt x="1616947" y="1336147"/>
                </a:lnTo>
                <a:lnTo>
                  <a:pt x="1586586" y="1367983"/>
                </a:lnTo>
                <a:lnTo>
                  <a:pt x="1554480" y="1398374"/>
                </a:lnTo>
                <a:lnTo>
                  <a:pt x="1520696" y="1427257"/>
                </a:lnTo>
                <a:lnTo>
                  <a:pt x="1485306" y="1454570"/>
                </a:lnTo>
                <a:lnTo>
                  <a:pt x="1448379" y="1480250"/>
                </a:lnTo>
                <a:lnTo>
                  <a:pt x="1409983" y="1504234"/>
                </a:lnTo>
                <a:lnTo>
                  <a:pt x="1370188" y="1526460"/>
                </a:lnTo>
                <a:lnTo>
                  <a:pt x="1329065" y="1546867"/>
                </a:lnTo>
                <a:lnTo>
                  <a:pt x="1286681" y="1565390"/>
                </a:lnTo>
                <a:lnTo>
                  <a:pt x="1243107" y="1581968"/>
                </a:lnTo>
                <a:lnTo>
                  <a:pt x="1198412" y="1596538"/>
                </a:lnTo>
                <a:lnTo>
                  <a:pt x="1152666" y="1609038"/>
                </a:lnTo>
                <a:lnTo>
                  <a:pt x="1105937" y="1619406"/>
                </a:lnTo>
                <a:lnTo>
                  <a:pt x="1058296" y="1627578"/>
                </a:lnTo>
                <a:lnTo>
                  <a:pt x="1009811" y="1633493"/>
                </a:lnTo>
                <a:lnTo>
                  <a:pt x="960552" y="1637087"/>
                </a:lnTo>
                <a:lnTo>
                  <a:pt x="910590" y="1638300"/>
                </a:lnTo>
                <a:lnTo>
                  <a:pt x="860627" y="1637087"/>
                </a:lnTo>
                <a:lnTo>
                  <a:pt x="811368" y="1633493"/>
                </a:lnTo>
                <a:lnTo>
                  <a:pt x="762883" y="1627578"/>
                </a:lnTo>
                <a:lnTo>
                  <a:pt x="715242" y="1619406"/>
                </a:lnTo>
                <a:lnTo>
                  <a:pt x="668513" y="1609038"/>
                </a:lnTo>
                <a:lnTo>
                  <a:pt x="622767" y="1596538"/>
                </a:lnTo>
                <a:lnTo>
                  <a:pt x="578072" y="1581968"/>
                </a:lnTo>
                <a:lnTo>
                  <a:pt x="534498" y="1565390"/>
                </a:lnTo>
                <a:lnTo>
                  <a:pt x="492114" y="1546867"/>
                </a:lnTo>
                <a:lnTo>
                  <a:pt x="450991" y="1526460"/>
                </a:lnTo>
                <a:lnTo>
                  <a:pt x="411196" y="1504234"/>
                </a:lnTo>
                <a:lnTo>
                  <a:pt x="372800" y="1480250"/>
                </a:lnTo>
                <a:lnTo>
                  <a:pt x="335873" y="1454570"/>
                </a:lnTo>
                <a:lnTo>
                  <a:pt x="300483" y="1427257"/>
                </a:lnTo>
                <a:lnTo>
                  <a:pt x="266699" y="1398374"/>
                </a:lnTo>
                <a:lnTo>
                  <a:pt x="234593" y="1367983"/>
                </a:lnTo>
                <a:lnTo>
                  <a:pt x="204232" y="1336147"/>
                </a:lnTo>
                <a:lnTo>
                  <a:pt x="175686" y="1302927"/>
                </a:lnTo>
                <a:lnTo>
                  <a:pt x="149025" y="1268387"/>
                </a:lnTo>
                <a:lnTo>
                  <a:pt x="124318" y="1232588"/>
                </a:lnTo>
                <a:lnTo>
                  <a:pt x="101635" y="1195594"/>
                </a:lnTo>
                <a:lnTo>
                  <a:pt x="81045" y="1157467"/>
                </a:lnTo>
                <a:lnTo>
                  <a:pt x="62617" y="1118269"/>
                </a:lnTo>
                <a:lnTo>
                  <a:pt x="46421" y="1078062"/>
                </a:lnTo>
                <a:lnTo>
                  <a:pt x="32526" y="1036910"/>
                </a:lnTo>
                <a:lnTo>
                  <a:pt x="21001" y="994875"/>
                </a:lnTo>
                <a:lnTo>
                  <a:pt x="11917" y="952019"/>
                </a:lnTo>
                <a:lnTo>
                  <a:pt x="5343" y="908404"/>
                </a:lnTo>
                <a:lnTo>
                  <a:pt x="1347" y="864094"/>
                </a:lnTo>
                <a:lnTo>
                  <a:pt x="0" y="819149"/>
                </a:lnTo>
                <a:close/>
              </a:path>
            </a:pathLst>
          </a:custGeom>
          <a:ln w="12700">
            <a:solidFill>
              <a:srgbClr val="FFF69B"/>
            </a:solidFill>
          </a:ln>
        </p:spPr>
        <p:txBody>
          <a:bodyPr wrap="square" lIns="0" tIns="0" rIns="0" bIns="0" rtlCol="0"/>
          <a:lstStyle/>
          <a:p>
            <a:endParaRPr/>
          </a:p>
        </p:txBody>
      </p:sp>
      <p:sp>
        <p:nvSpPr>
          <p:cNvPr id="26" name="object 4"/>
          <p:cNvSpPr/>
          <p:nvPr/>
        </p:nvSpPr>
        <p:spPr>
          <a:xfrm>
            <a:off x="6973569" y="4276090"/>
            <a:ext cx="1821180" cy="1638300"/>
          </a:xfrm>
          <a:custGeom>
            <a:avLst/>
            <a:gdLst/>
            <a:ahLst/>
            <a:cxnLst/>
            <a:rect l="l" t="t" r="r" b="b"/>
            <a:pathLst>
              <a:path w="1821179" h="1638300">
                <a:moveTo>
                  <a:pt x="0" y="819150"/>
                </a:moveTo>
                <a:lnTo>
                  <a:pt x="1347" y="774208"/>
                </a:lnTo>
                <a:lnTo>
                  <a:pt x="5343" y="729899"/>
                </a:lnTo>
                <a:lnTo>
                  <a:pt x="11917" y="686286"/>
                </a:lnTo>
                <a:lnTo>
                  <a:pt x="21001" y="643432"/>
                </a:lnTo>
                <a:lnTo>
                  <a:pt x="32526" y="601397"/>
                </a:lnTo>
                <a:lnTo>
                  <a:pt x="46421" y="560246"/>
                </a:lnTo>
                <a:lnTo>
                  <a:pt x="62617" y="520041"/>
                </a:lnTo>
                <a:lnTo>
                  <a:pt x="81045" y="480843"/>
                </a:lnTo>
                <a:lnTo>
                  <a:pt x="101635" y="442716"/>
                </a:lnTo>
                <a:lnTo>
                  <a:pt x="124318" y="405722"/>
                </a:lnTo>
                <a:lnTo>
                  <a:pt x="149025" y="369924"/>
                </a:lnTo>
                <a:lnTo>
                  <a:pt x="175686" y="335383"/>
                </a:lnTo>
                <a:lnTo>
                  <a:pt x="204232" y="302163"/>
                </a:lnTo>
                <a:lnTo>
                  <a:pt x="234593" y="270326"/>
                </a:lnTo>
                <a:lnTo>
                  <a:pt x="266699" y="239934"/>
                </a:lnTo>
                <a:lnTo>
                  <a:pt x="300483" y="211050"/>
                </a:lnTo>
                <a:lnTo>
                  <a:pt x="335873" y="183737"/>
                </a:lnTo>
                <a:lnTo>
                  <a:pt x="372800" y="158057"/>
                </a:lnTo>
                <a:lnTo>
                  <a:pt x="411196" y="134071"/>
                </a:lnTo>
                <a:lnTo>
                  <a:pt x="450991" y="111844"/>
                </a:lnTo>
                <a:lnTo>
                  <a:pt x="492114" y="91437"/>
                </a:lnTo>
                <a:lnTo>
                  <a:pt x="534498" y="72913"/>
                </a:lnTo>
                <a:lnTo>
                  <a:pt x="578072" y="56334"/>
                </a:lnTo>
                <a:lnTo>
                  <a:pt x="622767" y="41763"/>
                </a:lnTo>
                <a:lnTo>
                  <a:pt x="668513" y="29262"/>
                </a:lnTo>
                <a:lnTo>
                  <a:pt x="715242" y="18894"/>
                </a:lnTo>
                <a:lnTo>
                  <a:pt x="762883" y="10722"/>
                </a:lnTo>
                <a:lnTo>
                  <a:pt x="811368" y="4807"/>
                </a:lnTo>
                <a:lnTo>
                  <a:pt x="860627" y="1212"/>
                </a:lnTo>
                <a:lnTo>
                  <a:pt x="910589" y="0"/>
                </a:lnTo>
                <a:lnTo>
                  <a:pt x="960552" y="1212"/>
                </a:lnTo>
                <a:lnTo>
                  <a:pt x="1009811" y="4807"/>
                </a:lnTo>
                <a:lnTo>
                  <a:pt x="1058296" y="10722"/>
                </a:lnTo>
                <a:lnTo>
                  <a:pt x="1105937" y="18894"/>
                </a:lnTo>
                <a:lnTo>
                  <a:pt x="1152666" y="29262"/>
                </a:lnTo>
                <a:lnTo>
                  <a:pt x="1198412" y="41763"/>
                </a:lnTo>
                <a:lnTo>
                  <a:pt x="1243107" y="56334"/>
                </a:lnTo>
                <a:lnTo>
                  <a:pt x="1286681" y="72913"/>
                </a:lnTo>
                <a:lnTo>
                  <a:pt x="1329065" y="91437"/>
                </a:lnTo>
                <a:lnTo>
                  <a:pt x="1370188" y="111844"/>
                </a:lnTo>
                <a:lnTo>
                  <a:pt x="1409983" y="134071"/>
                </a:lnTo>
                <a:lnTo>
                  <a:pt x="1448379" y="158057"/>
                </a:lnTo>
                <a:lnTo>
                  <a:pt x="1485306" y="183737"/>
                </a:lnTo>
                <a:lnTo>
                  <a:pt x="1520696" y="211050"/>
                </a:lnTo>
                <a:lnTo>
                  <a:pt x="1554480" y="239934"/>
                </a:lnTo>
                <a:lnTo>
                  <a:pt x="1586586" y="270326"/>
                </a:lnTo>
                <a:lnTo>
                  <a:pt x="1616947" y="302163"/>
                </a:lnTo>
                <a:lnTo>
                  <a:pt x="1645493" y="335383"/>
                </a:lnTo>
                <a:lnTo>
                  <a:pt x="1672154" y="369924"/>
                </a:lnTo>
                <a:lnTo>
                  <a:pt x="1696861" y="405722"/>
                </a:lnTo>
                <a:lnTo>
                  <a:pt x="1719544" y="442716"/>
                </a:lnTo>
                <a:lnTo>
                  <a:pt x="1740134" y="480843"/>
                </a:lnTo>
                <a:lnTo>
                  <a:pt x="1758562" y="520041"/>
                </a:lnTo>
                <a:lnTo>
                  <a:pt x="1774758" y="560246"/>
                </a:lnTo>
                <a:lnTo>
                  <a:pt x="1788653" y="601397"/>
                </a:lnTo>
                <a:lnTo>
                  <a:pt x="1800178" y="643432"/>
                </a:lnTo>
                <a:lnTo>
                  <a:pt x="1809262" y="686286"/>
                </a:lnTo>
                <a:lnTo>
                  <a:pt x="1815836" y="729899"/>
                </a:lnTo>
                <a:lnTo>
                  <a:pt x="1819832" y="774208"/>
                </a:lnTo>
                <a:lnTo>
                  <a:pt x="1821179" y="819150"/>
                </a:lnTo>
                <a:lnTo>
                  <a:pt x="1819832" y="864091"/>
                </a:lnTo>
                <a:lnTo>
                  <a:pt x="1815836" y="908400"/>
                </a:lnTo>
                <a:lnTo>
                  <a:pt x="1809262" y="952013"/>
                </a:lnTo>
                <a:lnTo>
                  <a:pt x="1800178" y="994867"/>
                </a:lnTo>
                <a:lnTo>
                  <a:pt x="1788653" y="1036902"/>
                </a:lnTo>
                <a:lnTo>
                  <a:pt x="1774758" y="1078053"/>
                </a:lnTo>
                <a:lnTo>
                  <a:pt x="1758562" y="1118258"/>
                </a:lnTo>
                <a:lnTo>
                  <a:pt x="1740134" y="1157456"/>
                </a:lnTo>
                <a:lnTo>
                  <a:pt x="1719544" y="1195583"/>
                </a:lnTo>
                <a:lnTo>
                  <a:pt x="1696861" y="1232577"/>
                </a:lnTo>
                <a:lnTo>
                  <a:pt x="1672154" y="1268375"/>
                </a:lnTo>
                <a:lnTo>
                  <a:pt x="1645493" y="1302916"/>
                </a:lnTo>
                <a:lnTo>
                  <a:pt x="1616947" y="1336136"/>
                </a:lnTo>
                <a:lnTo>
                  <a:pt x="1586586" y="1367973"/>
                </a:lnTo>
                <a:lnTo>
                  <a:pt x="1554480" y="1398365"/>
                </a:lnTo>
                <a:lnTo>
                  <a:pt x="1520696" y="1427249"/>
                </a:lnTo>
                <a:lnTo>
                  <a:pt x="1485306" y="1454562"/>
                </a:lnTo>
                <a:lnTo>
                  <a:pt x="1448379" y="1480242"/>
                </a:lnTo>
                <a:lnTo>
                  <a:pt x="1409983" y="1504228"/>
                </a:lnTo>
                <a:lnTo>
                  <a:pt x="1370188" y="1526455"/>
                </a:lnTo>
                <a:lnTo>
                  <a:pt x="1329065" y="1546862"/>
                </a:lnTo>
                <a:lnTo>
                  <a:pt x="1286681" y="1565386"/>
                </a:lnTo>
                <a:lnTo>
                  <a:pt x="1243107" y="1581965"/>
                </a:lnTo>
                <a:lnTo>
                  <a:pt x="1198412" y="1596536"/>
                </a:lnTo>
                <a:lnTo>
                  <a:pt x="1152666" y="1609037"/>
                </a:lnTo>
                <a:lnTo>
                  <a:pt x="1105937" y="1619405"/>
                </a:lnTo>
                <a:lnTo>
                  <a:pt x="1058296" y="1627577"/>
                </a:lnTo>
                <a:lnTo>
                  <a:pt x="1009811" y="1633492"/>
                </a:lnTo>
                <a:lnTo>
                  <a:pt x="960552" y="1637087"/>
                </a:lnTo>
                <a:lnTo>
                  <a:pt x="910589" y="1638300"/>
                </a:lnTo>
                <a:lnTo>
                  <a:pt x="860627" y="1637087"/>
                </a:lnTo>
                <a:lnTo>
                  <a:pt x="811368" y="1633492"/>
                </a:lnTo>
                <a:lnTo>
                  <a:pt x="762883" y="1627577"/>
                </a:lnTo>
                <a:lnTo>
                  <a:pt x="715242" y="1619405"/>
                </a:lnTo>
                <a:lnTo>
                  <a:pt x="668513" y="1609037"/>
                </a:lnTo>
                <a:lnTo>
                  <a:pt x="622767" y="1596536"/>
                </a:lnTo>
                <a:lnTo>
                  <a:pt x="578072" y="1581965"/>
                </a:lnTo>
                <a:lnTo>
                  <a:pt x="534498" y="1565386"/>
                </a:lnTo>
                <a:lnTo>
                  <a:pt x="492114" y="1546862"/>
                </a:lnTo>
                <a:lnTo>
                  <a:pt x="450991" y="1526455"/>
                </a:lnTo>
                <a:lnTo>
                  <a:pt x="411196" y="1504228"/>
                </a:lnTo>
                <a:lnTo>
                  <a:pt x="372800" y="1480242"/>
                </a:lnTo>
                <a:lnTo>
                  <a:pt x="335873" y="1454562"/>
                </a:lnTo>
                <a:lnTo>
                  <a:pt x="300483" y="1427249"/>
                </a:lnTo>
                <a:lnTo>
                  <a:pt x="266699" y="1398365"/>
                </a:lnTo>
                <a:lnTo>
                  <a:pt x="234593" y="1367973"/>
                </a:lnTo>
                <a:lnTo>
                  <a:pt x="204232" y="1336136"/>
                </a:lnTo>
                <a:lnTo>
                  <a:pt x="175686" y="1302916"/>
                </a:lnTo>
                <a:lnTo>
                  <a:pt x="149025" y="1268375"/>
                </a:lnTo>
                <a:lnTo>
                  <a:pt x="124318" y="1232577"/>
                </a:lnTo>
                <a:lnTo>
                  <a:pt x="101635" y="1195583"/>
                </a:lnTo>
                <a:lnTo>
                  <a:pt x="81045" y="1157456"/>
                </a:lnTo>
                <a:lnTo>
                  <a:pt x="62617" y="1118258"/>
                </a:lnTo>
                <a:lnTo>
                  <a:pt x="46421" y="1078053"/>
                </a:lnTo>
                <a:lnTo>
                  <a:pt x="32526" y="1036902"/>
                </a:lnTo>
                <a:lnTo>
                  <a:pt x="21001" y="994867"/>
                </a:lnTo>
                <a:lnTo>
                  <a:pt x="11917" y="952013"/>
                </a:lnTo>
                <a:lnTo>
                  <a:pt x="5343" y="908400"/>
                </a:lnTo>
                <a:lnTo>
                  <a:pt x="1347" y="864091"/>
                </a:lnTo>
                <a:lnTo>
                  <a:pt x="0" y="819150"/>
                </a:lnTo>
                <a:close/>
              </a:path>
            </a:pathLst>
          </a:custGeom>
          <a:ln w="12699">
            <a:solidFill>
              <a:srgbClr val="FFF69B"/>
            </a:solidFill>
          </a:ln>
        </p:spPr>
        <p:txBody>
          <a:bodyPr wrap="square" lIns="0" tIns="0" rIns="0" bIns="0" rtlCol="0"/>
          <a:lstStyle/>
          <a:p>
            <a:endParaRPr/>
          </a:p>
        </p:txBody>
      </p:sp>
      <p:sp>
        <p:nvSpPr>
          <p:cNvPr id="24" name="object 7"/>
          <p:cNvSpPr/>
          <p:nvPr/>
        </p:nvSpPr>
        <p:spPr>
          <a:xfrm>
            <a:off x="8275319" y="1049019"/>
            <a:ext cx="3914394" cy="4678934"/>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pic>
        <p:nvPicPr>
          <p:cNvPr id="27" name="Picture 2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7002" y="-152400"/>
            <a:ext cx="1197611" cy="1694040"/>
          </a:xfrm>
          <a:prstGeom prst="rect">
            <a:avLst/>
          </a:prstGeom>
        </p:spPr>
      </p:pic>
    </p:spTree>
    <p:extLst>
      <p:ext uri="{BB962C8B-B14F-4D97-AF65-F5344CB8AC3E}">
        <p14:creationId xmlns:p14="http://schemas.microsoft.com/office/powerpoint/2010/main" val="2101208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0455909" y="0"/>
            <a:ext cx="1905" cy="44450"/>
          </a:xfrm>
          <a:custGeom>
            <a:avLst/>
            <a:gdLst/>
            <a:ahLst/>
            <a:cxnLst/>
            <a:rect l="l" t="t" r="r" b="b"/>
            <a:pathLst>
              <a:path w="1904" h="44450">
                <a:moveTo>
                  <a:pt x="0" y="44450"/>
                </a:moveTo>
                <a:lnTo>
                  <a:pt x="1332" y="0"/>
                </a:lnTo>
              </a:path>
            </a:pathLst>
          </a:custGeom>
          <a:ln w="12699">
            <a:solidFill>
              <a:srgbClr val="4EC0DB"/>
            </a:solidFill>
          </a:ln>
        </p:spPr>
        <p:txBody>
          <a:bodyPr wrap="square" lIns="0" tIns="0" rIns="0" bIns="0" rtlCol="0"/>
          <a:lstStyle/>
          <a:p>
            <a:endParaRPr/>
          </a:p>
        </p:txBody>
      </p:sp>
      <p:sp>
        <p:nvSpPr>
          <p:cNvPr id="3" name="object 3"/>
          <p:cNvSpPr/>
          <p:nvPr/>
        </p:nvSpPr>
        <p:spPr>
          <a:xfrm>
            <a:off x="10455909" y="44450"/>
            <a:ext cx="1736089" cy="820419"/>
          </a:xfrm>
          <a:custGeom>
            <a:avLst/>
            <a:gdLst/>
            <a:ahLst/>
            <a:cxnLst/>
            <a:rect l="l" t="t" r="r" b="b"/>
            <a:pathLst>
              <a:path w="1736090" h="820419">
                <a:moveTo>
                  <a:pt x="1736089" y="350823"/>
                </a:moveTo>
                <a:lnTo>
                  <a:pt x="1699212" y="414095"/>
                </a:lnTo>
                <a:lnTo>
                  <a:pt x="1674469" y="449949"/>
                </a:lnTo>
                <a:lnTo>
                  <a:pt x="1647769" y="484542"/>
                </a:lnTo>
                <a:lnTo>
                  <a:pt x="1619181" y="517813"/>
                </a:lnTo>
                <a:lnTo>
                  <a:pt x="1588776" y="549698"/>
                </a:lnTo>
                <a:lnTo>
                  <a:pt x="1556623" y="580135"/>
                </a:lnTo>
                <a:lnTo>
                  <a:pt x="1522791" y="609062"/>
                </a:lnTo>
                <a:lnTo>
                  <a:pt x="1487350" y="636416"/>
                </a:lnTo>
                <a:lnTo>
                  <a:pt x="1450370" y="662135"/>
                </a:lnTo>
                <a:lnTo>
                  <a:pt x="1411920" y="686155"/>
                </a:lnTo>
                <a:lnTo>
                  <a:pt x="1372070" y="708415"/>
                </a:lnTo>
                <a:lnTo>
                  <a:pt x="1330889" y="728851"/>
                </a:lnTo>
                <a:lnTo>
                  <a:pt x="1288447" y="747402"/>
                </a:lnTo>
                <a:lnTo>
                  <a:pt x="1244814" y="764005"/>
                </a:lnTo>
                <a:lnTo>
                  <a:pt x="1200058" y="778597"/>
                </a:lnTo>
                <a:lnTo>
                  <a:pt x="1154250" y="791115"/>
                </a:lnTo>
                <a:lnTo>
                  <a:pt x="1107459" y="801498"/>
                </a:lnTo>
                <a:lnTo>
                  <a:pt x="1059755" y="809682"/>
                </a:lnTo>
                <a:lnTo>
                  <a:pt x="1011208" y="815606"/>
                </a:lnTo>
                <a:lnTo>
                  <a:pt x="961886" y="819206"/>
                </a:lnTo>
                <a:lnTo>
                  <a:pt x="911860" y="820420"/>
                </a:lnTo>
                <a:lnTo>
                  <a:pt x="861833" y="819206"/>
                </a:lnTo>
                <a:lnTo>
                  <a:pt x="812511" y="815606"/>
                </a:lnTo>
                <a:lnTo>
                  <a:pt x="763964" y="809682"/>
                </a:lnTo>
                <a:lnTo>
                  <a:pt x="716260" y="801498"/>
                </a:lnTo>
                <a:lnTo>
                  <a:pt x="669469" y="791115"/>
                </a:lnTo>
                <a:lnTo>
                  <a:pt x="623661" y="778597"/>
                </a:lnTo>
                <a:lnTo>
                  <a:pt x="578905" y="764005"/>
                </a:lnTo>
                <a:lnTo>
                  <a:pt x="535272" y="747402"/>
                </a:lnTo>
                <a:lnTo>
                  <a:pt x="492830" y="728851"/>
                </a:lnTo>
                <a:lnTo>
                  <a:pt x="451649" y="708415"/>
                </a:lnTo>
                <a:lnTo>
                  <a:pt x="411799" y="686155"/>
                </a:lnTo>
                <a:lnTo>
                  <a:pt x="373349" y="662135"/>
                </a:lnTo>
                <a:lnTo>
                  <a:pt x="336369" y="636416"/>
                </a:lnTo>
                <a:lnTo>
                  <a:pt x="300928" y="609062"/>
                </a:lnTo>
                <a:lnTo>
                  <a:pt x="267096" y="580136"/>
                </a:lnTo>
                <a:lnTo>
                  <a:pt x="234943" y="549698"/>
                </a:lnTo>
                <a:lnTo>
                  <a:pt x="204538" y="517813"/>
                </a:lnTo>
                <a:lnTo>
                  <a:pt x="175950" y="484542"/>
                </a:lnTo>
                <a:lnTo>
                  <a:pt x="149250" y="449949"/>
                </a:lnTo>
                <a:lnTo>
                  <a:pt x="124507" y="414095"/>
                </a:lnTo>
                <a:lnTo>
                  <a:pt x="101789" y="377043"/>
                </a:lnTo>
                <a:lnTo>
                  <a:pt x="81168" y="338856"/>
                </a:lnTo>
                <a:lnTo>
                  <a:pt x="62712" y="299597"/>
                </a:lnTo>
                <a:lnTo>
                  <a:pt x="46492" y="259327"/>
                </a:lnTo>
                <a:lnTo>
                  <a:pt x="32576" y="218110"/>
                </a:lnTo>
                <a:lnTo>
                  <a:pt x="21034" y="176008"/>
                </a:lnTo>
                <a:lnTo>
                  <a:pt x="11936" y="133083"/>
                </a:lnTo>
                <a:lnTo>
                  <a:pt x="5351" y="89399"/>
                </a:lnTo>
                <a:lnTo>
                  <a:pt x="1349" y="45017"/>
                </a:lnTo>
                <a:lnTo>
                  <a:pt x="0" y="0"/>
                </a:lnTo>
              </a:path>
            </a:pathLst>
          </a:custGeom>
          <a:ln w="12700">
            <a:solidFill>
              <a:srgbClr val="4EC0DB"/>
            </a:solidFill>
          </a:ln>
        </p:spPr>
        <p:txBody>
          <a:bodyPr wrap="square" lIns="0" tIns="0" rIns="0" bIns="0" rtlCol="0"/>
          <a:lstStyle/>
          <a:p>
            <a:endParaRPr/>
          </a:p>
        </p:txBody>
      </p:sp>
      <p:sp>
        <p:nvSpPr>
          <p:cNvPr id="4" name="object 4"/>
          <p:cNvSpPr/>
          <p:nvPr/>
        </p:nvSpPr>
        <p:spPr>
          <a:xfrm>
            <a:off x="10791190" y="0"/>
            <a:ext cx="11430" cy="128270"/>
          </a:xfrm>
          <a:custGeom>
            <a:avLst/>
            <a:gdLst/>
            <a:ahLst/>
            <a:cxnLst/>
            <a:rect l="l" t="t" r="r" b="b"/>
            <a:pathLst>
              <a:path w="11429" h="128270">
                <a:moveTo>
                  <a:pt x="0" y="128270"/>
                </a:moveTo>
                <a:lnTo>
                  <a:pt x="1347" y="83252"/>
                </a:lnTo>
                <a:lnTo>
                  <a:pt x="5343" y="38870"/>
                </a:lnTo>
                <a:lnTo>
                  <a:pt x="11193" y="0"/>
                </a:lnTo>
              </a:path>
            </a:pathLst>
          </a:custGeom>
          <a:ln w="12700">
            <a:solidFill>
              <a:srgbClr val="4EC0DB"/>
            </a:solidFill>
          </a:ln>
        </p:spPr>
        <p:txBody>
          <a:bodyPr wrap="square" lIns="0" tIns="0" rIns="0" bIns="0" rtlCol="0"/>
          <a:lstStyle/>
          <a:p>
            <a:endParaRPr/>
          </a:p>
        </p:txBody>
      </p:sp>
      <p:sp>
        <p:nvSpPr>
          <p:cNvPr id="5" name="object 5"/>
          <p:cNvSpPr/>
          <p:nvPr/>
        </p:nvSpPr>
        <p:spPr>
          <a:xfrm>
            <a:off x="10791190" y="128270"/>
            <a:ext cx="1400810" cy="820419"/>
          </a:xfrm>
          <a:custGeom>
            <a:avLst/>
            <a:gdLst/>
            <a:ahLst/>
            <a:cxnLst/>
            <a:rect l="l" t="t" r="r" b="b"/>
            <a:pathLst>
              <a:path w="1400809" h="820419">
                <a:moveTo>
                  <a:pt x="1400809" y="691287"/>
                </a:moveTo>
                <a:lnTo>
                  <a:pt x="1329065" y="728851"/>
                </a:lnTo>
                <a:lnTo>
                  <a:pt x="1286681" y="747402"/>
                </a:lnTo>
                <a:lnTo>
                  <a:pt x="1243107" y="764005"/>
                </a:lnTo>
                <a:lnTo>
                  <a:pt x="1198412" y="778597"/>
                </a:lnTo>
                <a:lnTo>
                  <a:pt x="1152666" y="791115"/>
                </a:lnTo>
                <a:lnTo>
                  <a:pt x="1105937" y="801498"/>
                </a:lnTo>
                <a:lnTo>
                  <a:pt x="1058296" y="809682"/>
                </a:lnTo>
                <a:lnTo>
                  <a:pt x="1009811" y="815606"/>
                </a:lnTo>
                <a:lnTo>
                  <a:pt x="960552" y="819206"/>
                </a:lnTo>
                <a:lnTo>
                  <a:pt x="910589" y="820419"/>
                </a:lnTo>
                <a:lnTo>
                  <a:pt x="860627" y="819206"/>
                </a:lnTo>
                <a:lnTo>
                  <a:pt x="811368" y="815606"/>
                </a:lnTo>
                <a:lnTo>
                  <a:pt x="762883" y="809682"/>
                </a:lnTo>
                <a:lnTo>
                  <a:pt x="715242" y="801498"/>
                </a:lnTo>
                <a:lnTo>
                  <a:pt x="668513" y="791115"/>
                </a:lnTo>
                <a:lnTo>
                  <a:pt x="622767" y="778597"/>
                </a:lnTo>
                <a:lnTo>
                  <a:pt x="578072" y="764005"/>
                </a:lnTo>
                <a:lnTo>
                  <a:pt x="534498" y="747402"/>
                </a:lnTo>
                <a:lnTo>
                  <a:pt x="492114" y="728851"/>
                </a:lnTo>
                <a:lnTo>
                  <a:pt x="450991" y="708415"/>
                </a:lnTo>
                <a:lnTo>
                  <a:pt x="411196" y="686155"/>
                </a:lnTo>
                <a:lnTo>
                  <a:pt x="372800" y="662135"/>
                </a:lnTo>
                <a:lnTo>
                  <a:pt x="335873" y="636416"/>
                </a:lnTo>
                <a:lnTo>
                  <a:pt x="300483" y="609062"/>
                </a:lnTo>
                <a:lnTo>
                  <a:pt x="266699" y="580135"/>
                </a:lnTo>
                <a:lnTo>
                  <a:pt x="234593" y="549698"/>
                </a:lnTo>
                <a:lnTo>
                  <a:pt x="204232" y="517813"/>
                </a:lnTo>
                <a:lnTo>
                  <a:pt x="175686" y="484542"/>
                </a:lnTo>
                <a:lnTo>
                  <a:pt x="149025" y="449949"/>
                </a:lnTo>
                <a:lnTo>
                  <a:pt x="124318" y="414095"/>
                </a:lnTo>
                <a:lnTo>
                  <a:pt x="101635" y="377043"/>
                </a:lnTo>
                <a:lnTo>
                  <a:pt x="81045" y="338856"/>
                </a:lnTo>
                <a:lnTo>
                  <a:pt x="62617" y="299597"/>
                </a:lnTo>
                <a:lnTo>
                  <a:pt x="46421" y="259327"/>
                </a:lnTo>
                <a:lnTo>
                  <a:pt x="32526" y="218110"/>
                </a:lnTo>
                <a:lnTo>
                  <a:pt x="21001" y="176008"/>
                </a:lnTo>
                <a:lnTo>
                  <a:pt x="11917" y="133083"/>
                </a:lnTo>
                <a:lnTo>
                  <a:pt x="5343" y="89399"/>
                </a:lnTo>
                <a:lnTo>
                  <a:pt x="1347" y="45017"/>
                </a:lnTo>
                <a:lnTo>
                  <a:pt x="0" y="0"/>
                </a:lnTo>
              </a:path>
            </a:pathLst>
          </a:custGeom>
          <a:ln w="12699">
            <a:solidFill>
              <a:srgbClr val="4EC0DB"/>
            </a:solidFill>
          </a:ln>
        </p:spPr>
        <p:txBody>
          <a:bodyPr wrap="square" lIns="0" tIns="0" rIns="0" bIns="0" rtlCol="0"/>
          <a:lstStyle/>
          <a:p>
            <a:endParaRPr/>
          </a:p>
        </p:txBody>
      </p:sp>
      <p:sp>
        <p:nvSpPr>
          <p:cNvPr id="6" name="object 6"/>
          <p:cNvSpPr txBox="1"/>
          <p:nvPr/>
        </p:nvSpPr>
        <p:spPr>
          <a:xfrm>
            <a:off x="862330" y="425703"/>
            <a:ext cx="2696210" cy="360680"/>
          </a:xfrm>
          <a:prstGeom prst="rect">
            <a:avLst/>
          </a:prstGeom>
        </p:spPr>
        <p:txBody>
          <a:bodyPr vert="horz" wrap="square" lIns="0" tIns="12700" rIns="0" bIns="0" rtlCol="0">
            <a:spAutoFit/>
          </a:bodyPr>
          <a:lstStyle/>
          <a:p>
            <a:pPr marL="12700">
              <a:lnSpc>
                <a:spcPct val="100000"/>
              </a:lnSpc>
              <a:spcBef>
                <a:spcPts val="100"/>
              </a:spcBef>
            </a:pPr>
            <a:r>
              <a:rPr sz="2200" spc="-5" dirty="0">
                <a:latin typeface="Century Gothic"/>
                <a:cs typeface="Century Gothic"/>
              </a:rPr>
              <a:t>EnR Entreprises</a:t>
            </a:r>
            <a:r>
              <a:rPr sz="2200" spc="-95" dirty="0">
                <a:latin typeface="Century Gothic"/>
                <a:cs typeface="Century Gothic"/>
              </a:rPr>
              <a:t> </a:t>
            </a:r>
            <a:r>
              <a:rPr sz="2200" spc="-5" dirty="0">
                <a:latin typeface="Century Gothic"/>
                <a:cs typeface="Century Gothic"/>
              </a:rPr>
              <a:t>2018</a:t>
            </a:r>
            <a:endParaRPr sz="2200">
              <a:latin typeface="Century Gothic"/>
              <a:cs typeface="Century Gothic"/>
            </a:endParaRPr>
          </a:p>
        </p:txBody>
      </p:sp>
      <p:sp>
        <p:nvSpPr>
          <p:cNvPr id="8" name="object 8"/>
          <p:cNvSpPr txBox="1"/>
          <p:nvPr/>
        </p:nvSpPr>
        <p:spPr>
          <a:xfrm>
            <a:off x="5641975" y="732409"/>
            <a:ext cx="2174240" cy="269240"/>
          </a:xfrm>
          <a:prstGeom prst="rect">
            <a:avLst/>
          </a:prstGeom>
        </p:spPr>
        <p:txBody>
          <a:bodyPr vert="horz" wrap="square" lIns="0" tIns="12700" rIns="0" bIns="0" rtlCol="0">
            <a:spAutoFit/>
          </a:bodyPr>
          <a:lstStyle/>
          <a:p>
            <a:pPr marL="12700">
              <a:lnSpc>
                <a:spcPct val="100000"/>
              </a:lnSpc>
              <a:spcBef>
                <a:spcPts val="100"/>
              </a:spcBef>
            </a:pPr>
            <a:r>
              <a:rPr sz="1600" b="1" dirty="0">
                <a:latin typeface="Arial"/>
                <a:cs typeface="Arial"/>
              </a:rPr>
              <a:t>Qui ? </a:t>
            </a:r>
            <a:r>
              <a:rPr sz="1600" b="1" spc="-5" dirty="0">
                <a:latin typeface="Arial"/>
                <a:cs typeface="Arial"/>
              </a:rPr>
              <a:t>Quand </a:t>
            </a:r>
            <a:r>
              <a:rPr sz="1600" b="1" dirty="0">
                <a:latin typeface="Arial"/>
                <a:cs typeface="Arial"/>
              </a:rPr>
              <a:t>? </a:t>
            </a:r>
            <a:r>
              <a:rPr sz="1600" b="1" spc="-5" dirty="0">
                <a:latin typeface="Arial"/>
                <a:cs typeface="Arial"/>
              </a:rPr>
              <a:t>Et </a:t>
            </a:r>
            <a:r>
              <a:rPr sz="1600" b="1" dirty="0">
                <a:latin typeface="Arial"/>
                <a:cs typeface="Arial"/>
              </a:rPr>
              <a:t>où</a:t>
            </a:r>
            <a:r>
              <a:rPr sz="1600" b="1" spc="-50" dirty="0">
                <a:latin typeface="Arial"/>
                <a:cs typeface="Arial"/>
              </a:rPr>
              <a:t> </a:t>
            </a:r>
            <a:r>
              <a:rPr sz="1600" b="1" dirty="0">
                <a:latin typeface="Arial"/>
                <a:cs typeface="Arial"/>
              </a:rPr>
              <a:t>?</a:t>
            </a:r>
            <a:endParaRPr sz="1600">
              <a:latin typeface="Arial"/>
              <a:cs typeface="Arial"/>
            </a:endParaRPr>
          </a:p>
        </p:txBody>
      </p:sp>
      <p:sp>
        <p:nvSpPr>
          <p:cNvPr id="9" name="object 9"/>
          <p:cNvSpPr txBox="1"/>
          <p:nvPr/>
        </p:nvSpPr>
        <p:spPr>
          <a:xfrm>
            <a:off x="9417431" y="4318000"/>
            <a:ext cx="2676525" cy="1062355"/>
          </a:xfrm>
          <a:prstGeom prst="rect">
            <a:avLst/>
          </a:prstGeom>
        </p:spPr>
        <p:txBody>
          <a:bodyPr vert="horz" wrap="square" lIns="0" tIns="12700" rIns="0" bIns="0" rtlCol="0">
            <a:spAutoFit/>
          </a:bodyPr>
          <a:lstStyle/>
          <a:p>
            <a:pPr marL="12700">
              <a:lnSpc>
                <a:spcPct val="100000"/>
              </a:lnSpc>
              <a:spcBef>
                <a:spcPts val="100"/>
              </a:spcBef>
            </a:pPr>
            <a:r>
              <a:rPr sz="1600" spc="-10" dirty="0">
                <a:latin typeface="Arial"/>
                <a:cs typeface="Arial"/>
              </a:rPr>
              <a:t>Amphithéâtre </a:t>
            </a:r>
            <a:r>
              <a:rPr sz="1600" spc="-5" dirty="0">
                <a:latin typeface="Arial"/>
                <a:cs typeface="Arial"/>
              </a:rPr>
              <a:t>Pierre</a:t>
            </a:r>
            <a:r>
              <a:rPr sz="1600" spc="35" dirty="0">
                <a:latin typeface="Arial"/>
                <a:cs typeface="Arial"/>
              </a:rPr>
              <a:t> </a:t>
            </a:r>
            <a:r>
              <a:rPr sz="1600" spc="-5" dirty="0">
                <a:latin typeface="Arial"/>
                <a:cs typeface="Arial"/>
              </a:rPr>
              <a:t>Mendès-</a:t>
            </a:r>
            <a:endParaRPr sz="1600">
              <a:latin typeface="Arial"/>
              <a:cs typeface="Arial"/>
            </a:endParaRPr>
          </a:p>
          <a:p>
            <a:pPr marL="12700">
              <a:lnSpc>
                <a:spcPct val="100000"/>
              </a:lnSpc>
            </a:pPr>
            <a:r>
              <a:rPr sz="1600" spc="-5" dirty="0">
                <a:latin typeface="Arial"/>
                <a:cs typeface="Arial"/>
              </a:rPr>
              <a:t>France</a:t>
            </a:r>
            <a:endParaRPr sz="1600">
              <a:latin typeface="Arial"/>
              <a:cs typeface="Arial"/>
            </a:endParaRPr>
          </a:p>
          <a:p>
            <a:pPr marL="12700">
              <a:lnSpc>
                <a:spcPct val="100000"/>
              </a:lnSpc>
            </a:pPr>
            <a:r>
              <a:rPr sz="1800" b="1" dirty="0">
                <a:latin typeface="Arial"/>
                <a:cs typeface="Arial"/>
              </a:rPr>
              <a:t>Ministère de</a:t>
            </a:r>
            <a:r>
              <a:rPr sz="1800" b="1" spc="-45" dirty="0">
                <a:latin typeface="Arial"/>
                <a:cs typeface="Arial"/>
              </a:rPr>
              <a:t> </a:t>
            </a:r>
            <a:r>
              <a:rPr sz="1800" b="1" spc="-5" dirty="0">
                <a:latin typeface="Arial"/>
                <a:cs typeface="Arial"/>
              </a:rPr>
              <a:t>l’Économie</a:t>
            </a:r>
            <a:endParaRPr sz="1800">
              <a:latin typeface="Arial"/>
              <a:cs typeface="Arial"/>
            </a:endParaRPr>
          </a:p>
          <a:p>
            <a:pPr marL="12700">
              <a:lnSpc>
                <a:spcPct val="100000"/>
              </a:lnSpc>
            </a:pPr>
            <a:r>
              <a:rPr sz="1800" b="1" spc="-5" dirty="0">
                <a:latin typeface="Arial"/>
                <a:cs typeface="Arial"/>
              </a:rPr>
              <a:t>et </a:t>
            </a:r>
            <a:r>
              <a:rPr sz="1800" b="1" dirty="0">
                <a:latin typeface="Arial"/>
                <a:cs typeface="Arial"/>
              </a:rPr>
              <a:t>des</a:t>
            </a:r>
            <a:r>
              <a:rPr sz="1800" b="1" spc="-15" dirty="0">
                <a:latin typeface="Arial"/>
                <a:cs typeface="Arial"/>
              </a:rPr>
              <a:t> </a:t>
            </a:r>
            <a:r>
              <a:rPr sz="1800" b="1" dirty="0">
                <a:latin typeface="Arial"/>
                <a:cs typeface="Arial"/>
              </a:rPr>
              <a:t>Finances</a:t>
            </a:r>
            <a:endParaRPr sz="1800">
              <a:latin typeface="Arial"/>
              <a:cs typeface="Arial"/>
            </a:endParaRPr>
          </a:p>
        </p:txBody>
      </p:sp>
      <p:sp>
        <p:nvSpPr>
          <p:cNvPr id="10" name="object 10"/>
          <p:cNvSpPr txBox="1">
            <a:spLocks noGrp="1"/>
          </p:cNvSpPr>
          <p:nvPr>
            <p:ph type="title"/>
          </p:nvPr>
        </p:nvSpPr>
        <p:spPr>
          <a:xfrm>
            <a:off x="4768596" y="1336357"/>
            <a:ext cx="1959610" cy="513715"/>
          </a:xfrm>
          <a:prstGeom prst="rect">
            <a:avLst/>
          </a:prstGeom>
        </p:spPr>
        <p:txBody>
          <a:bodyPr vert="horz" wrap="square" lIns="0" tIns="12700" rIns="0" bIns="0" rtlCol="0">
            <a:spAutoFit/>
          </a:bodyPr>
          <a:lstStyle/>
          <a:p>
            <a:pPr marL="12700">
              <a:lnSpc>
                <a:spcPct val="100000"/>
              </a:lnSpc>
              <a:spcBef>
                <a:spcPts val="100"/>
              </a:spcBef>
            </a:pPr>
            <a:r>
              <a:rPr sz="3200" spc="-5" dirty="0">
                <a:solidFill>
                  <a:srgbClr val="4EC0DB"/>
                </a:solidFill>
                <a:latin typeface="Arial"/>
                <a:cs typeface="Arial"/>
              </a:rPr>
              <a:t>250</a:t>
            </a:r>
            <a:r>
              <a:rPr sz="3200" spc="-465" dirty="0">
                <a:solidFill>
                  <a:srgbClr val="72E69E"/>
                </a:solidFill>
                <a:latin typeface="Arial"/>
                <a:cs typeface="Arial"/>
              </a:rPr>
              <a:t> </a:t>
            </a:r>
            <a:r>
              <a:rPr sz="1800" spc="-5" dirty="0">
                <a:solidFill>
                  <a:srgbClr val="000000"/>
                </a:solidFill>
                <a:latin typeface="Arial"/>
                <a:cs typeface="Arial"/>
              </a:rPr>
              <a:t>Participants</a:t>
            </a:r>
            <a:endParaRPr sz="1800" dirty="0">
              <a:latin typeface="Arial"/>
              <a:cs typeface="Arial"/>
            </a:endParaRPr>
          </a:p>
        </p:txBody>
      </p:sp>
      <p:sp>
        <p:nvSpPr>
          <p:cNvPr id="11" name="object 11"/>
          <p:cNvSpPr txBox="1"/>
          <p:nvPr/>
        </p:nvSpPr>
        <p:spPr>
          <a:xfrm>
            <a:off x="4904359" y="4702809"/>
            <a:ext cx="1733550" cy="513080"/>
          </a:xfrm>
          <a:prstGeom prst="rect">
            <a:avLst/>
          </a:prstGeom>
        </p:spPr>
        <p:txBody>
          <a:bodyPr vert="horz" wrap="square" lIns="0" tIns="12700" rIns="0" bIns="0" rtlCol="0">
            <a:spAutoFit/>
          </a:bodyPr>
          <a:lstStyle/>
          <a:p>
            <a:pPr marL="12700">
              <a:lnSpc>
                <a:spcPct val="100000"/>
              </a:lnSpc>
              <a:spcBef>
                <a:spcPts val="100"/>
              </a:spcBef>
            </a:pPr>
            <a:r>
              <a:rPr sz="3200" dirty="0">
                <a:solidFill>
                  <a:srgbClr val="4EC0DB"/>
                </a:solidFill>
                <a:latin typeface="Arial"/>
                <a:cs typeface="Arial"/>
              </a:rPr>
              <a:t>4</a:t>
            </a:r>
            <a:r>
              <a:rPr sz="3200" spc="-470" dirty="0">
                <a:solidFill>
                  <a:srgbClr val="72E69E"/>
                </a:solidFill>
                <a:latin typeface="Arial"/>
                <a:cs typeface="Arial"/>
              </a:rPr>
              <a:t> </a:t>
            </a:r>
            <a:r>
              <a:rPr sz="1800" spc="-40" dirty="0">
                <a:latin typeface="Arial"/>
                <a:cs typeface="Arial"/>
              </a:rPr>
              <a:t>Tables </a:t>
            </a:r>
            <a:r>
              <a:rPr sz="1800" dirty="0">
                <a:latin typeface="Arial"/>
                <a:cs typeface="Arial"/>
              </a:rPr>
              <a:t>rondes</a:t>
            </a:r>
          </a:p>
        </p:txBody>
      </p:sp>
      <p:sp>
        <p:nvSpPr>
          <p:cNvPr id="12" name="object 12"/>
          <p:cNvSpPr txBox="1"/>
          <p:nvPr/>
        </p:nvSpPr>
        <p:spPr>
          <a:xfrm>
            <a:off x="4853304" y="3728084"/>
            <a:ext cx="1800860" cy="513080"/>
          </a:xfrm>
          <a:prstGeom prst="rect">
            <a:avLst/>
          </a:prstGeom>
        </p:spPr>
        <p:txBody>
          <a:bodyPr vert="horz" wrap="square" lIns="0" tIns="12700" rIns="0" bIns="0" rtlCol="0">
            <a:spAutoFit/>
          </a:bodyPr>
          <a:lstStyle/>
          <a:p>
            <a:pPr marL="12700">
              <a:lnSpc>
                <a:spcPct val="100000"/>
              </a:lnSpc>
              <a:spcBef>
                <a:spcPts val="100"/>
              </a:spcBef>
            </a:pPr>
            <a:r>
              <a:rPr sz="3200" dirty="0">
                <a:solidFill>
                  <a:srgbClr val="4EC0DB"/>
                </a:solidFill>
                <a:latin typeface="Arial"/>
                <a:cs typeface="Arial"/>
              </a:rPr>
              <a:t>30</a:t>
            </a:r>
            <a:r>
              <a:rPr sz="3200" spc="-430" dirty="0">
                <a:solidFill>
                  <a:srgbClr val="4EC0DB"/>
                </a:solidFill>
                <a:latin typeface="Arial"/>
                <a:cs typeface="Arial"/>
              </a:rPr>
              <a:t> </a:t>
            </a:r>
            <a:r>
              <a:rPr sz="1800" spc="-5" dirty="0">
                <a:latin typeface="Arial"/>
                <a:cs typeface="Arial"/>
              </a:rPr>
              <a:t>Intervenants</a:t>
            </a:r>
            <a:endParaRPr sz="1800" dirty="0">
              <a:latin typeface="Arial"/>
              <a:cs typeface="Arial"/>
            </a:endParaRPr>
          </a:p>
        </p:txBody>
      </p:sp>
      <p:sp>
        <p:nvSpPr>
          <p:cNvPr id="13" name="object 13"/>
          <p:cNvSpPr txBox="1"/>
          <p:nvPr/>
        </p:nvSpPr>
        <p:spPr>
          <a:xfrm>
            <a:off x="4732020" y="2031428"/>
            <a:ext cx="2586355" cy="1245235"/>
          </a:xfrm>
          <a:prstGeom prst="rect">
            <a:avLst/>
          </a:prstGeom>
        </p:spPr>
        <p:txBody>
          <a:bodyPr vert="horz" wrap="square" lIns="0" tIns="12700" rIns="0" bIns="0" rtlCol="0">
            <a:spAutoFit/>
          </a:bodyPr>
          <a:lstStyle/>
          <a:p>
            <a:pPr marL="299720" indent="-287020">
              <a:lnSpc>
                <a:spcPct val="100000"/>
              </a:lnSpc>
              <a:spcBef>
                <a:spcPts val="100"/>
              </a:spcBef>
              <a:buFont typeface="Courier New"/>
              <a:buChar char="o"/>
              <a:tabLst>
                <a:tab pos="299720" algn="l"/>
              </a:tabLst>
            </a:pPr>
            <a:r>
              <a:rPr sz="1600" spc="-10" dirty="0">
                <a:latin typeface="Arial"/>
                <a:cs typeface="Arial"/>
              </a:rPr>
              <a:t>Acteurs de </a:t>
            </a:r>
            <a:r>
              <a:rPr sz="1600" spc="-5" dirty="0">
                <a:latin typeface="Arial"/>
                <a:cs typeface="Arial"/>
              </a:rPr>
              <a:t>la </a:t>
            </a:r>
            <a:r>
              <a:rPr sz="1600" dirty="0">
                <a:latin typeface="Arial"/>
                <a:cs typeface="Arial"/>
              </a:rPr>
              <a:t>filière</a:t>
            </a:r>
            <a:r>
              <a:rPr sz="1600" spc="-25" dirty="0">
                <a:latin typeface="Arial"/>
                <a:cs typeface="Arial"/>
              </a:rPr>
              <a:t> </a:t>
            </a:r>
            <a:r>
              <a:rPr sz="1600" spc="-5" dirty="0">
                <a:latin typeface="Arial"/>
                <a:cs typeface="Arial"/>
              </a:rPr>
              <a:t>ENR</a:t>
            </a:r>
            <a:endParaRPr sz="1600">
              <a:latin typeface="Arial"/>
              <a:cs typeface="Arial"/>
            </a:endParaRPr>
          </a:p>
          <a:p>
            <a:pPr marL="299720" indent="-287020">
              <a:lnSpc>
                <a:spcPct val="100000"/>
              </a:lnSpc>
              <a:spcBef>
                <a:spcPts val="5"/>
              </a:spcBef>
              <a:buFont typeface="Courier New"/>
              <a:buChar char="o"/>
              <a:tabLst>
                <a:tab pos="299720" algn="l"/>
              </a:tabLst>
            </a:pPr>
            <a:r>
              <a:rPr sz="1600" spc="-5" dirty="0">
                <a:latin typeface="Arial"/>
                <a:cs typeface="Arial"/>
              </a:rPr>
              <a:t>Pouvoirs</a:t>
            </a:r>
            <a:r>
              <a:rPr sz="1600" spc="-10" dirty="0">
                <a:latin typeface="Arial"/>
                <a:cs typeface="Arial"/>
              </a:rPr>
              <a:t> </a:t>
            </a:r>
            <a:r>
              <a:rPr sz="1600" spc="-5" dirty="0">
                <a:latin typeface="Arial"/>
                <a:cs typeface="Arial"/>
              </a:rPr>
              <a:t>publics</a:t>
            </a:r>
            <a:endParaRPr sz="1600">
              <a:latin typeface="Arial"/>
              <a:cs typeface="Arial"/>
            </a:endParaRPr>
          </a:p>
          <a:p>
            <a:pPr marL="299720" indent="-287020">
              <a:lnSpc>
                <a:spcPct val="100000"/>
              </a:lnSpc>
              <a:buFont typeface="Courier New"/>
              <a:buChar char="o"/>
              <a:tabLst>
                <a:tab pos="299720" algn="l"/>
              </a:tabLst>
            </a:pPr>
            <a:r>
              <a:rPr sz="1600" spc="-5" dirty="0">
                <a:latin typeface="Arial"/>
                <a:cs typeface="Arial"/>
              </a:rPr>
              <a:t>Experts de</a:t>
            </a:r>
            <a:r>
              <a:rPr sz="1600" dirty="0">
                <a:latin typeface="Arial"/>
                <a:cs typeface="Arial"/>
              </a:rPr>
              <a:t> </a:t>
            </a:r>
            <a:r>
              <a:rPr sz="1600" spc="-5" dirty="0">
                <a:latin typeface="Arial"/>
                <a:cs typeface="Arial"/>
              </a:rPr>
              <a:t>l’énergie</a:t>
            </a:r>
            <a:endParaRPr sz="1600">
              <a:latin typeface="Arial"/>
              <a:cs typeface="Arial"/>
            </a:endParaRPr>
          </a:p>
          <a:p>
            <a:pPr marL="299720" indent="-287020">
              <a:lnSpc>
                <a:spcPct val="100000"/>
              </a:lnSpc>
              <a:buFont typeface="Courier New"/>
              <a:buChar char="o"/>
              <a:tabLst>
                <a:tab pos="299720" algn="l"/>
              </a:tabLst>
            </a:pPr>
            <a:r>
              <a:rPr sz="1600" spc="-10" dirty="0">
                <a:latin typeface="Arial"/>
                <a:cs typeface="Arial"/>
              </a:rPr>
              <a:t>Grandes </a:t>
            </a:r>
            <a:r>
              <a:rPr sz="1600" spc="-5" dirty="0">
                <a:latin typeface="Arial"/>
                <a:cs typeface="Arial"/>
              </a:rPr>
              <a:t>entreprises,</a:t>
            </a:r>
            <a:r>
              <a:rPr sz="1600" spc="45" dirty="0">
                <a:latin typeface="Arial"/>
                <a:cs typeface="Arial"/>
              </a:rPr>
              <a:t> </a:t>
            </a:r>
            <a:r>
              <a:rPr sz="1600" dirty="0">
                <a:latin typeface="Arial"/>
                <a:cs typeface="Arial"/>
              </a:rPr>
              <a:t>ETI</a:t>
            </a:r>
            <a:endParaRPr sz="1600">
              <a:latin typeface="Arial"/>
              <a:cs typeface="Arial"/>
            </a:endParaRPr>
          </a:p>
          <a:p>
            <a:pPr marL="299085">
              <a:lnSpc>
                <a:spcPct val="100000"/>
              </a:lnSpc>
            </a:pPr>
            <a:r>
              <a:rPr sz="1600" spc="-10" dirty="0">
                <a:latin typeface="Arial"/>
                <a:cs typeface="Arial"/>
              </a:rPr>
              <a:t>et</a:t>
            </a:r>
            <a:r>
              <a:rPr sz="1600" dirty="0">
                <a:latin typeface="Arial"/>
                <a:cs typeface="Arial"/>
              </a:rPr>
              <a:t> </a:t>
            </a:r>
            <a:r>
              <a:rPr sz="1600" spc="-5" dirty="0">
                <a:latin typeface="Arial"/>
                <a:cs typeface="Arial"/>
              </a:rPr>
              <a:t>PME</a:t>
            </a:r>
            <a:endParaRPr sz="1600">
              <a:latin typeface="Arial"/>
              <a:cs typeface="Arial"/>
            </a:endParaRPr>
          </a:p>
        </p:txBody>
      </p:sp>
      <p:sp>
        <p:nvSpPr>
          <p:cNvPr id="14" name="object 14"/>
          <p:cNvSpPr txBox="1"/>
          <p:nvPr/>
        </p:nvSpPr>
        <p:spPr>
          <a:xfrm>
            <a:off x="847089" y="5680709"/>
            <a:ext cx="2436495" cy="238760"/>
          </a:xfrm>
          <a:prstGeom prst="rect">
            <a:avLst/>
          </a:prstGeom>
        </p:spPr>
        <p:txBody>
          <a:bodyPr vert="horz" wrap="square" lIns="0" tIns="12700" rIns="0" bIns="0" rtlCol="0">
            <a:spAutoFit/>
          </a:bodyPr>
          <a:lstStyle/>
          <a:p>
            <a:pPr marL="12700">
              <a:lnSpc>
                <a:spcPct val="100000"/>
              </a:lnSpc>
              <a:spcBef>
                <a:spcPts val="100"/>
              </a:spcBef>
            </a:pPr>
            <a:r>
              <a:rPr sz="1400" b="1" spc="-10" dirty="0">
                <a:latin typeface="Arial"/>
                <a:cs typeface="Arial"/>
              </a:rPr>
              <a:t>Ils </a:t>
            </a:r>
            <a:r>
              <a:rPr sz="1400" b="1" spc="-5" dirty="0">
                <a:latin typeface="Arial"/>
                <a:cs typeface="Arial"/>
              </a:rPr>
              <a:t>soutenaient </a:t>
            </a:r>
            <a:r>
              <a:rPr sz="1400" b="1" spc="-10" dirty="0">
                <a:latin typeface="Arial"/>
                <a:cs typeface="Arial"/>
              </a:rPr>
              <a:t>l’édition</a:t>
            </a:r>
            <a:r>
              <a:rPr sz="1400" b="1" spc="-55" dirty="0">
                <a:latin typeface="Arial"/>
                <a:cs typeface="Arial"/>
              </a:rPr>
              <a:t> </a:t>
            </a:r>
            <a:r>
              <a:rPr sz="1400" b="1" dirty="0">
                <a:latin typeface="Arial"/>
                <a:cs typeface="Arial"/>
              </a:rPr>
              <a:t>2018</a:t>
            </a:r>
            <a:endParaRPr sz="1400">
              <a:latin typeface="Arial"/>
              <a:cs typeface="Arial"/>
            </a:endParaRPr>
          </a:p>
        </p:txBody>
      </p:sp>
      <p:sp>
        <p:nvSpPr>
          <p:cNvPr id="15" name="object 15"/>
          <p:cNvSpPr txBox="1"/>
          <p:nvPr/>
        </p:nvSpPr>
        <p:spPr>
          <a:xfrm>
            <a:off x="942339" y="1522729"/>
            <a:ext cx="2336800" cy="3044190"/>
          </a:xfrm>
          <a:prstGeom prst="rect">
            <a:avLst/>
          </a:prstGeom>
        </p:spPr>
        <p:txBody>
          <a:bodyPr vert="horz" wrap="square" lIns="0" tIns="12700" rIns="0" bIns="0" rtlCol="0">
            <a:spAutoFit/>
          </a:bodyPr>
          <a:lstStyle/>
          <a:p>
            <a:pPr marL="12700" marR="5080">
              <a:lnSpc>
                <a:spcPct val="100000"/>
              </a:lnSpc>
              <a:spcBef>
                <a:spcPts val="100"/>
              </a:spcBef>
            </a:pPr>
            <a:r>
              <a:rPr sz="1800" b="1" dirty="0">
                <a:latin typeface="Arial"/>
                <a:cs typeface="Arial"/>
              </a:rPr>
              <a:t>La première </a:t>
            </a:r>
            <a:r>
              <a:rPr sz="1800" b="1" spc="-5" dirty="0">
                <a:latin typeface="Arial"/>
                <a:cs typeface="Arial"/>
              </a:rPr>
              <a:t>édition  EnR </a:t>
            </a:r>
            <a:r>
              <a:rPr sz="1800" b="1" dirty="0">
                <a:latin typeface="Arial"/>
                <a:cs typeface="Arial"/>
              </a:rPr>
              <a:t>Entreprises </a:t>
            </a:r>
            <a:r>
              <a:rPr sz="1800" dirty="0">
                <a:latin typeface="Arial"/>
                <a:cs typeface="Arial"/>
              </a:rPr>
              <a:t>a  </a:t>
            </a:r>
            <a:r>
              <a:rPr sz="1800" spc="-5" dirty="0">
                <a:latin typeface="Arial"/>
                <a:cs typeface="Arial"/>
              </a:rPr>
              <a:t>permis aux entreprises  consommatrices  d’énergie </a:t>
            </a:r>
            <a:r>
              <a:rPr sz="1800" b="1" dirty="0">
                <a:latin typeface="Arial"/>
                <a:cs typeface="Arial"/>
              </a:rPr>
              <a:t>de trouver  des </a:t>
            </a:r>
            <a:r>
              <a:rPr sz="1800" b="1" spc="-5" dirty="0">
                <a:latin typeface="Arial"/>
                <a:cs typeface="Arial"/>
              </a:rPr>
              <a:t>solutions  concrètes,</a:t>
            </a:r>
            <a:endParaRPr sz="1800" dirty="0">
              <a:latin typeface="Arial"/>
              <a:cs typeface="Arial"/>
            </a:endParaRPr>
          </a:p>
          <a:p>
            <a:pPr marL="12700" marR="422275">
              <a:lnSpc>
                <a:spcPct val="100000"/>
              </a:lnSpc>
              <a:spcBef>
                <a:spcPts val="5"/>
              </a:spcBef>
            </a:pPr>
            <a:r>
              <a:rPr sz="1800" b="1" dirty="0">
                <a:latin typeface="Arial"/>
                <a:cs typeface="Arial"/>
              </a:rPr>
              <a:t>d’échanger </a:t>
            </a:r>
            <a:r>
              <a:rPr sz="1800" b="1" spc="-5" dirty="0">
                <a:latin typeface="Arial"/>
                <a:cs typeface="Arial"/>
              </a:rPr>
              <a:t>et  transformer</a:t>
            </a:r>
            <a:r>
              <a:rPr sz="1800" b="1" spc="-30" dirty="0">
                <a:latin typeface="Arial"/>
                <a:cs typeface="Arial"/>
              </a:rPr>
              <a:t> </a:t>
            </a:r>
            <a:r>
              <a:rPr sz="1800" b="1" spc="-5" dirty="0">
                <a:latin typeface="Arial"/>
                <a:cs typeface="Arial"/>
              </a:rPr>
              <a:t>leurs  modèles  économiques.</a:t>
            </a:r>
            <a:endParaRPr sz="1800" dirty="0">
              <a:latin typeface="Arial"/>
              <a:cs typeface="Arial"/>
            </a:endParaRPr>
          </a:p>
        </p:txBody>
      </p:sp>
      <p:sp>
        <p:nvSpPr>
          <p:cNvPr id="17" name="object 17"/>
          <p:cNvSpPr/>
          <p:nvPr/>
        </p:nvSpPr>
        <p:spPr>
          <a:xfrm>
            <a:off x="4008750" y="1292860"/>
            <a:ext cx="600718" cy="685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8" name="object 18"/>
          <p:cNvSpPr/>
          <p:nvPr/>
        </p:nvSpPr>
        <p:spPr>
          <a:xfrm>
            <a:off x="4064508" y="3746500"/>
            <a:ext cx="489203" cy="57150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9" name="object 19"/>
          <p:cNvSpPr/>
          <p:nvPr/>
        </p:nvSpPr>
        <p:spPr>
          <a:xfrm>
            <a:off x="3992546" y="4736908"/>
            <a:ext cx="633126" cy="630303"/>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0" name="object 20"/>
          <p:cNvSpPr/>
          <p:nvPr/>
        </p:nvSpPr>
        <p:spPr>
          <a:xfrm>
            <a:off x="8562763" y="4538979"/>
            <a:ext cx="458893" cy="723900"/>
          </a:xfrm>
          <a:prstGeom prst="rect">
            <a:avLst/>
          </a:prstGeom>
          <a:blipFill>
            <a:blip r:embed="rId5"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object 21"/>
          <p:cNvSpPr/>
          <p:nvPr/>
        </p:nvSpPr>
        <p:spPr>
          <a:xfrm>
            <a:off x="6300592" y="6068553"/>
            <a:ext cx="633197" cy="511143"/>
          </a:xfrm>
          <a:prstGeom prst="rect">
            <a:avLst/>
          </a:prstGeom>
          <a:blipFill>
            <a:blip r:embed="rId6"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2" name="object 22"/>
          <p:cNvSpPr/>
          <p:nvPr/>
        </p:nvSpPr>
        <p:spPr>
          <a:xfrm>
            <a:off x="5511800" y="6096000"/>
            <a:ext cx="515620" cy="518159"/>
          </a:xfrm>
          <a:prstGeom prst="rect">
            <a:avLst/>
          </a:prstGeom>
          <a:blipFill>
            <a:blip r:embed="rId7"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3" name="object 23"/>
          <p:cNvSpPr/>
          <p:nvPr/>
        </p:nvSpPr>
        <p:spPr>
          <a:xfrm>
            <a:off x="2326793" y="6455203"/>
            <a:ext cx="443453" cy="85099"/>
          </a:xfrm>
          <a:prstGeom prst="rect">
            <a:avLst/>
          </a:prstGeom>
          <a:blipFill>
            <a:blip r:embed="rId8"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4" name="object 24"/>
          <p:cNvSpPr/>
          <p:nvPr/>
        </p:nvSpPr>
        <p:spPr>
          <a:xfrm>
            <a:off x="2431846" y="6026446"/>
            <a:ext cx="214161" cy="255427"/>
          </a:xfrm>
          <a:prstGeom prst="rect">
            <a:avLst/>
          </a:prstGeom>
          <a:blipFill>
            <a:blip r:embed="rId9"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5" name="object 25"/>
          <p:cNvSpPr/>
          <p:nvPr/>
        </p:nvSpPr>
        <p:spPr>
          <a:xfrm>
            <a:off x="2526553" y="6135080"/>
            <a:ext cx="70623" cy="147669"/>
          </a:xfrm>
          <a:prstGeom prst="rect">
            <a:avLst/>
          </a:prstGeom>
          <a:blipFill>
            <a:blip r:embed="rId10"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6" name="object 26"/>
          <p:cNvSpPr/>
          <p:nvPr/>
        </p:nvSpPr>
        <p:spPr>
          <a:xfrm>
            <a:off x="2441568" y="6067343"/>
            <a:ext cx="71109" cy="69442"/>
          </a:xfrm>
          <a:prstGeom prst="rect">
            <a:avLst/>
          </a:prstGeom>
          <a:blipFill>
            <a:blip r:embed="rId11"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7" name="object 27"/>
          <p:cNvSpPr/>
          <p:nvPr/>
        </p:nvSpPr>
        <p:spPr>
          <a:xfrm>
            <a:off x="2440188" y="6067505"/>
            <a:ext cx="114416" cy="170724"/>
          </a:xfrm>
          <a:prstGeom prst="rect">
            <a:avLst/>
          </a:prstGeom>
          <a:blipFill>
            <a:blip r:embed="rId1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8" name="object 28"/>
          <p:cNvSpPr/>
          <p:nvPr/>
        </p:nvSpPr>
        <p:spPr>
          <a:xfrm>
            <a:off x="2425106" y="6281896"/>
            <a:ext cx="151934" cy="53557"/>
          </a:xfrm>
          <a:prstGeom prst="rect">
            <a:avLst/>
          </a:prstGeom>
          <a:blipFill>
            <a:blip r:embed="rId1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9" name="object 29"/>
          <p:cNvSpPr/>
          <p:nvPr/>
        </p:nvSpPr>
        <p:spPr>
          <a:xfrm>
            <a:off x="2444471" y="6138147"/>
            <a:ext cx="217943" cy="238530"/>
          </a:xfrm>
          <a:prstGeom prst="rect">
            <a:avLst/>
          </a:prstGeom>
          <a:blipFill>
            <a:blip r:embed="rId1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0" name="object 30"/>
          <p:cNvSpPr/>
          <p:nvPr/>
        </p:nvSpPr>
        <p:spPr>
          <a:xfrm>
            <a:off x="2425048" y="6277885"/>
            <a:ext cx="152161" cy="67091"/>
          </a:xfrm>
          <a:prstGeom prst="rect">
            <a:avLst/>
          </a:prstGeom>
          <a:blipFill>
            <a:blip r:embed="rId15"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1" name="object 31"/>
          <p:cNvSpPr/>
          <p:nvPr/>
        </p:nvSpPr>
        <p:spPr>
          <a:xfrm>
            <a:off x="2629208" y="6229007"/>
            <a:ext cx="22303" cy="92544"/>
          </a:xfrm>
          <a:prstGeom prst="rect">
            <a:avLst/>
          </a:prstGeom>
          <a:blipFill>
            <a:blip r:embed="rId16"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2" name="object 32"/>
          <p:cNvSpPr/>
          <p:nvPr/>
        </p:nvSpPr>
        <p:spPr>
          <a:xfrm>
            <a:off x="2328508" y="6579280"/>
            <a:ext cx="436883" cy="33651"/>
          </a:xfrm>
          <a:prstGeom prst="rect">
            <a:avLst/>
          </a:prstGeom>
          <a:blipFill>
            <a:blip r:embed="rId17"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3" name="object 33"/>
          <p:cNvSpPr/>
          <p:nvPr/>
        </p:nvSpPr>
        <p:spPr>
          <a:xfrm>
            <a:off x="2948939" y="6159500"/>
            <a:ext cx="767079" cy="347980"/>
          </a:xfrm>
          <a:prstGeom prst="rect">
            <a:avLst/>
          </a:prstGeom>
          <a:blipFill>
            <a:blip r:embed="rId18"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4" name="object 34"/>
          <p:cNvSpPr/>
          <p:nvPr/>
        </p:nvSpPr>
        <p:spPr>
          <a:xfrm>
            <a:off x="3953331" y="6200826"/>
            <a:ext cx="1397356" cy="312763"/>
          </a:xfrm>
          <a:prstGeom prst="rect">
            <a:avLst/>
          </a:prstGeom>
          <a:blipFill>
            <a:blip r:embed="rId19"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5" name="object 35"/>
          <p:cNvSpPr/>
          <p:nvPr/>
        </p:nvSpPr>
        <p:spPr>
          <a:xfrm>
            <a:off x="7183119" y="6184704"/>
            <a:ext cx="1430020" cy="325999"/>
          </a:xfrm>
          <a:prstGeom prst="rect">
            <a:avLst/>
          </a:prstGeom>
          <a:blipFill>
            <a:blip r:embed="rId20"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6" name="object 36"/>
          <p:cNvSpPr/>
          <p:nvPr/>
        </p:nvSpPr>
        <p:spPr>
          <a:xfrm>
            <a:off x="10200640" y="6111240"/>
            <a:ext cx="1209040" cy="358139"/>
          </a:xfrm>
          <a:prstGeom prst="rect">
            <a:avLst/>
          </a:prstGeom>
          <a:blipFill>
            <a:blip r:embed="rId21"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37" name="object 37"/>
          <p:cNvSpPr/>
          <p:nvPr/>
        </p:nvSpPr>
        <p:spPr>
          <a:xfrm>
            <a:off x="8843856" y="6192796"/>
            <a:ext cx="1100666" cy="302208"/>
          </a:xfrm>
          <a:prstGeom prst="rect">
            <a:avLst/>
          </a:prstGeom>
          <a:blipFill>
            <a:blip r:embed="rId2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pic>
        <p:nvPicPr>
          <p:cNvPr id="38" name="Picture 37"/>
          <p:cNvPicPr>
            <a:picLocks noChangeAspect="1"/>
          </p:cNvPicPr>
          <p:nvPr/>
        </p:nvPicPr>
        <p:blipFill>
          <a:blip r:embed="rId23" cstate="email">
            <a:extLst>
              <a:ext uri="{28A0092B-C50C-407E-A947-70E740481C1C}">
                <a14:useLocalDpi xmlns:a14="http://schemas.microsoft.com/office/drawing/2010/main"/>
              </a:ext>
            </a:extLst>
          </a:blip>
          <a:stretch>
            <a:fillRect/>
          </a:stretch>
        </p:blipFill>
        <p:spPr>
          <a:xfrm>
            <a:off x="9362949" y="388896"/>
            <a:ext cx="3922007" cy="261429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39" name="Connecteur droit 38">
            <a:extLst>
              <a:ext uri="{FF2B5EF4-FFF2-40B4-BE49-F238E27FC236}">
                <a16:creationId xmlns:a16="http://schemas.microsoft.com/office/drawing/2014/main" id="{8F1A936D-A02E-9B40-8CDA-474CD95FE577}"/>
              </a:ext>
            </a:extLst>
          </p:cNvPr>
          <p:cNvCxnSpPr>
            <a:cxnSpLocks/>
          </p:cNvCxnSpPr>
          <p:nvPr/>
        </p:nvCxnSpPr>
        <p:spPr>
          <a:xfrm>
            <a:off x="868381" y="964500"/>
            <a:ext cx="2847637" cy="0"/>
          </a:xfrm>
          <a:prstGeom prst="line">
            <a:avLst/>
          </a:prstGeom>
          <a:ln w="34925" cmpd="sng">
            <a:solidFill>
              <a:schemeClr val="accent5"/>
            </a:solidFill>
            <a:headEnd type="non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610609" y="5144770"/>
            <a:ext cx="1821180" cy="1640839"/>
          </a:xfrm>
          <a:custGeom>
            <a:avLst/>
            <a:gdLst/>
            <a:ahLst/>
            <a:cxnLst/>
            <a:rect l="l" t="t" r="r" b="b"/>
            <a:pathLst>
              <a:path w="1821179" h="1640840">
                <a:moveTo>
                  <a:pt x="0" y="820419"/>
                </a:moveTo>
                <a:lnTo>
                  <a:pt x="1347" y="775402"/>
                </a:lnTo>
                <a:lnTo>
                  <a:pt x="5343" y="731020"/>
                </a:lnTo>
                <a:lnTo>
                  <a:pt x="11917" y="687336"/>
                </a:lnTo>
                <a:lnTo>
                  <a:pt x="21001" y="644411"/>
                </a:lnTo>
                <a:lnTo>
                  <a:pt x="32526" y="602309"/>
                </a:lnTo>
                <a:lnTo>
                  <a:pt x="46421" y="561092"/>
                </a:lnTo>
                <a:lnTo>
                  <a:pt x="62617" y="520822"/>
                </a:lnTo>
                <a:lnTo>
                  <a:pt x="81045" y="481563"/>
                </a:lnTo>
                <a:lnTo>
                  <a:pt x="101635" y="443376"/>
                </a:lnTo>
                <a:lnTo>
                  <a:pt x="124318" y="406324"/>
                </a:lnTo>
                <a:lnTo>
                  <a:pt x="149025" y="370470"/>
                </a:lnTo>
                <a:lnTo>
                  <a:pt x="175686" y="335877"/>
                </a:lnTo>
                <a:lnTo>
                  <a:pt x="204232" y="302606"/>
                </a:lnTo>
                <a:lnTo>
                  <a:pt x="234593" y="270721"/>
                </a:lnTo>
                <a:lnTo>
                  <a:pt x="266700" y="240284"/>
                </a:lnTo>
                <a:lnTo>
                  <a:pt x="300483" y="211357"/>
                </a:lnTo>
                <a:lnTo>
                  <a:pt x="335873" y="184003"/>
                </a:lnTo>
                <a:lnTo>
                  <a:pt x="372800" y="158284"/>
                </a:lnTo>
                <a:lnTo>
                  <a:pt x="411196" y="134264"/>
                </a:lnTo>
                <a:lnTo>
                  <a:pt x="450991" y="112004"/>
                </a:lnTo>
                <a:lnTo>
                  <a:pt x="492114" y="91568"/>
                </a:lnTo>
                <a:lnTo>
                  <a:pt x="534498" y="73017"/>
                </a:lnTo>
                <a:lnTo>
                  <a:pt x="578072" y="56414"/>
                </a:lnTo>
                <a:lnTo>
                  <a:pt x="622767" y="41822"/>
                </a:lnTo>
                <a:lnTo>
                  <a:pt x="668513" y="29304"/>
                </a:lnTo>
                <a:lnTo>
                  <a:pt x="715242" y="18921"/>
                </a:lnTo>
                <a:lnTo>
                  <a:pt x="762883" y="10737"/>
                </a:lnTo>
                <a:lnTo>
                  <a:pt x="811368" y="4813"/>
                </a:lnTo>
                <a:lnTo>
                  <a:pt x="860627" y="1213"/>
                </a:lnTo>
                <a:lnTo>
                  <a:pt x="910589" y="0"/>
                </a:lnTo>
                <a:lnTo>
                  <a:pt x="960552" y="1213"/>
                </a:lnTo>
                <a:lnTo>
                  <a:pt x="1009811" y="4813"/>
                </a:lnTo>
                <a:lnTo>
                  <a:pt x="1058296" y="10737"/>
                </a:lnTo>
                <a:lnTo>
                  <a:pt x="1105937" y="18921"/>
                </a:lnTo>
                <a:lnTo>
                  <a:pt x="1152666" y="29304"/>
                </a:lnTo>
                <a:lnTo>
                  <a:pt x="1198412" y="41822"/>
                </a:lnTo>
                <a:lnTo>
                  <a:pt x="1243107" y="56414"/>
                </a:lnTo>
                <a:lnTo>
                  <a:pt x="1286681" y="73017"/>
                </a:lnTo>
                <a:lnTo>
                  <a:pt x="1329065" y="91568"/>
                </a:lnTo>
                <a:lnTo>
                  <a:pt x="1370188" y="112004"/>
                </a:lnTo>
                <a:lnTo>
                  <a:pt x="1409983" y="134264"/>
                </a:lnTo>
                <a:lnTo>
                  <a:pt x="1448379" y="158284"/>
                </a:lnTo>
                <a:lnTo>
                  <a:pt x="1485306" y="184003"/>
                </a:lnTo>
                <a:lnTo>
                  <a:pt x="1520696" y="211357"/>
                </a:lnTo>
                <a:lnTo>
                  <a:pt x="1554480" y="240283"/>
                </a:lnTo>
                <a:lnTo>
                  <a:pt x="1586586" y="270721"/>
                </a:lnTo>
                <a:lnTo>
                  <a:pt x="1616947" y="302606"/>
                </a:lnTo>
                <a:lnTo>
                  <a:pt x="1645493" y="335877"/>
                </a:lnTo>
                <a:lnTo>
                  <a:pt x="1672154" y="370470"/>
                </a:lnTo>
                <a:lnTo>
                  <a:pt x="1696861" y="406324"/>
                </a:lnTo>
                <a:lnTo>
                  <a:pt x="1719544" y="443376"/>
                </a:lnTo>
                <a:lnTo>
                  <a:pt x="1740134" y="481563"/>
                </a:lnTo>
                <a:lnTo>
                  <a:pt x="1758562" y="520822"/>
                </a:lnTo>
                <a:lnTo>
                  <a:pt x="1774758" y="561092"/>
                </a:lnTo>
                <a:lnTo>
                  <a:pt x="1788653" y="602309"/>
                </a:lnTo>
                <a:lnTo>
                  <a:pt x="1800178" y="644411"/>
                </a:lnTo>
                <a:lnTo>
                  <a:pt x="1809262" y="687336"/>
                </a:lnTo>
                <a:lnTo>
                  <a:pt x="1815836" y="731020"/>
                </a:lnTo>
                <a:lnTo>
                  <a:pt x="1819832" y="775402"/>
                </a:lnTo>
                <a:lnTo>
                  <a:pt x="1821179" y="820419"/>
                </a:lnTo>
                <a:lnTo>
                  <a:pt x="1819832" y="865434"/>
                </a:lnTo>
                <a:lnTo>
                  <a:pt x="1815836" y="909814"/>
                </a:lnTo>
                <a:lnTo>
                  <a:pt x="1809262" y="953497"/>
                </a:lnTo>
                <a:lnTo>
                  <a:pt x="1800178" y="996420"/>
                </a:lnTo>
                <a:lnTo>
                  <a:pt x="1788653" y="1038521"/>
                </a:lnTo>
                <a:lnTo>
                  <a:pt x="1774758" y="1079738"/>
                </a:lnTo>
                <a:lnTo>
                  <a:pt x="1758562" y="1120007"/>
                </a:lnTo>
                <a:lnTo>
                  <a:pt x="1740134" y="1159265"/>
                </a:lnTo>
                <a:lnTo>
                  <a:pt x="1719544" y="1197452"/>
                </a:lnTo>
                <a:lnTo>
                  <a:pt x="1696861" y="1234503"/>
                </a:lnTo>
                <a:lnTo>
                  <a:pt x="1672154" y="1270357"/>
                </a:lnTo>
                <a:lnTo>
                  <a:pt x="1645493" y="1304951"/>
                </a:lnTo>
                <a:lnTo>
                  <a:pt x="1616947" y="1338222"/>
                </a:lnTo>
                <a:lnTo>
                  <a:pt x="1586586" y="1370108"/>
                </a:lnTo>
                <a:lnTo>
                  <a:pt x="1554479" y="1400546"/>
                </a:lnTo>
                <a:lnTo>
                  <a:pt x="1520696" y="1429474"/>
                </a:lnTo>
                <a:lnTo>
                  <a:pt x="1485306" y="1456828"/>
                </a:lnTo>
                <a:lnTo>
                  <a:pt x="1448379" y="1482548"/>
                </a:lnTo>
                <a:lnTo>
                  <a:pt x="1409983" y="1506569"/>
                </a:lnTo>
                <a:lnTo>
                  <a:pt x="1370188" y="1528829"/>
                </a:lnTo>
                <a:lnTo>
                  <a:pt x="1329065" y="1549267"/>
                </a:lnTo>
                <a:lnTo>
                  <a:pt x="1286681" y="1567818"/>
                </a:lnTo>
                <a:lnTo>
                  <a:pt x="1243107" y="1584422"/>
                </a:lnTo>
                <a:lnTo>
                  <a:pt x="1198412" y="1599014"/>
                </a:lnTo>
                <a:lnTo>
                  <a:pt x="1152666" y="1611534"/>
                </a:lnTo>
                <a:lnTo>
                  <a:pt x="1105937" y="1621917"/>
                </a:lnTo>
                <a:lnTo>
                  <a:pt x="1058296" y="1630102"/>
                </a:lnTo>
                <a:lnTo>
                  <a:pt x="1009811" y="1636025"/>
                </a:lnTo>
                <a:lnTo>
                  <a:pt x="960552" y="1639626"/>
                </a:lnTo>
                <a:lnTo>
                  <a:pt x="910589" y="1640839"/>
                </a:lnTo>
                <a:lnTo>
                  <a:pt x="860627" y="1639626"/>
                </a:lnTo>
                <a:lnTo>
                  <a:pt x="811368" y="1636025"/>
                </a:lnTo>
                <a:lnTo>
                  <a:pt x="762883" y="1630102"/>
                </a:lnTo>
                <a:lnTo>
                  <a:pt x="715242" y="1621917"/>
                </a:lnTo>
                <a:lnTo>
                  <a:pt x="668513" y="1611534"/>
                </a:lnTo>
                <a:lnTo>
                  <a:pt x="622767" y="1599014"/>
                </a:lnTo>
                <a:lnTo>
                  <a:pt x="578072" y="1584422"/>
                </a:lnTo>
                <a:lnTo>
                  <a:pt x="534498" y="1567818"/>
                </a:lnTo>
                <a:lnTo>
                  <a:pt x="492114" y="1549267"/>
                </a:lnTo>
                <a:lnTo>
                  <a:pt x="450991" y="1528829"/>
                </a:lnTo>
                <a:lnTo>
                  <a:pt x="411196" y="1506569"/>
                </a:lnTo>
                <a:lnTo>
                  <a:pt x="372800" y="1482548"/>
                </a:lnTo>
                <a:lnTo>
                  <a:pt x="335873" y="1456828"/>
                </a:lnTo>
                <a:lnTo>
                  <a:pt x="300483" y="1429474"/>
                </a:lnTo>
                <a:lnTo>
                  <a:pt x="266699" y="1400546"/>
                </a:lnTo>
                <a:lnTo>
                  <a:pt x="234593" y="1370108"/>
                </a:lnTo>
                <a:lnTo>
                  <a:pt x="204232" y="1338222"/>
                </a:lnTo>
                <a:lnTo>
                  <a:pt x="175686" y="1304951"/>
                </a:lnTo>
                <a:lnTo>
                  <a:pt x="149025" y="1270357"/>
                </a:lnTo>
                <a:lnTo>
                  <a:pt x="124318" y="1234503"/>
                </a:lnTo>
                <a:lnTo>
                  <a:pt x="101635" y="1197452"/>
                </a:lnTo>
                <a:lnTo>
                  <a:pt x="81045" y="1159265"/>
                </a:lnTo>
                <a:lnTo>
                  <a:pt x="62617" y="1120007"/>
                </a:lnTo>
                <a:lnTo>
                  <a:pt x="46421" y="1079738"/>
                </a:lnTo>
                <a:lnTo>
                  <a:pt x="32526" y="1038521"/>
                </a:lnTo>
                <a:lnTo>
                  <a:pt x="21001" y="996420"/>
                </a:lnTo>
                <a:lnTo>
                  <a:pt x="11917" y="953497"/>
                </a:lnTo>
                <a:lnTo>
                  <a:pt x="5343" y="909814"/>
                </a:lnTo>
                <a:lnTo>
                  <a:pt x="1347" y="865434"/>
                </a:lnTo>
                <a:lnTo>
                  <a:pt x="0" y="820419"/>
                </a:lnTo>
                <a:close/>
              </a:path>
            </a:pathLst>
          </a:custGeom>
          <a:ln w="12700">
            <a:solidFill>
              <a:srgbClr val="4EC0DB"/>
            </a:solidFill>
          </a:ln>
        </p:spPr>
        <p:txBody>
          <a:bodyPr wrap="square" lIns="0" tIns="0" rIns="0" bIns="0" rtlCol="0"/>
          <a:lstStyle/>
          <a:p>
            <a:endParaRPr/>
          </a:p>
        </p:txBody>
      </p:sp>
      <p:sp>
        <p:nvSpPr>
          <p:cNvPr id="3" name="object 3"/>
          <p:cNvSpPr/>
          <p:nvPr/>
        </p:nvSpPr>
        <p:spPr>
          <a:xfrm>
            <a:off x="6244590" y="839469"/>
            <a:ext cx="1821180" cy="1640839"/>
          </a:xfrm>
          <a:custGeom>
            <a:avLst/>
            <a:gdLst/>
            <a:ahLst/>
            <a:cxnLst/>
            <a:rect l="l" t="t" r="r" b="b"/>
            <a:pathLst>
              <a:path w="1821179" h="1640839">
                <a:moveTo>
                  <a:pt x="0" y="820419"/>
                </a:moveTo>
                <a:lnTo>
                  <a:pt x="1347" y="775402"/>
                </a:lnTo>
                <a:lnTo>
                  <a:pt x="5343" y="731020"/>
                </a:lnTo>
                <a:lnTo>
                  <a:pt x="11917" y="687336"/>
                </a:lnTo>
                <a:lnTo>
                  <a:pt x="21001" y="644411"/>
                </a:lnTo>
                <a:lnTo>
                  <a:pt x="32526" y="602309"/>
                </a:lnTo>
                <a:lnTo>
                  <a:pt x="46421" y="561092"/>
                </a:lnTo>
                <a:lnTo>
                  <a:pt x="62617" y="520822"/>
                </a:lnTo>
                <a:lnTo>
                  <a:pt x="81045" y="481563"/>
                </a:lnTo>
                <a:lnTo>
                  <a:pt x="101635" y="443376"/>
                </a:lnTo>
                <a:lnTo>
                  <a:pt x="124318" y="406324"/>
                </a:lnTo>
                <a:lnTo>
                  <a:pt x="149025" y="370470"/>
                </a:lnTo>
                <a:lnTo>
                  <a:pt x="175686" y="335877"/>
                </a:lnTo>
                <a:lnTo>
                  <a:pt x="204232" y="302606"/>
                </a:lnTo>
                <a:lnTo>
                  <a:pt x="234593" y="270721"/>
                </a:lnTo>
                <a:lnTo>
                  <a:pt x="266700" y="240283"/>
                </a:lnTo>
                <a:lnTo>
                  <a:pt x="300483" y="211357"/>
                </a:lnTo>
                <a:lnTo>
                  <a:pt x="335873" y="184003"/>
                </a:lnTo>
                <a:lnTo>
                  <a:pt x="372800" y="158284"/>
                </a:lnTo>
                <a:lnTo>
                  <a:pt x="411196" y="134264"/>
                </a:lnTo>
                <a:lnTo>
                  <a:pt x="450991" y="112004"/>
                </a:lnTo>
                <a:lnTo>
                  <a:pt x="492114" y="91568"/>
                </a:lnTo>
                <a:lnTo>
                  <a:pt x="534498" y="73017"/>
                </a:lnTo>
                <a:lnTo>
                  <a:pt x="578072" y="56414"/>
                </a:lnTo>
                <a:lnTo>
                  <a:pt x="622767" y="41822"/>
                </a:lnTo>
                <a:lnTo>
                  <a:pt x="668513" y="29304"/>
                </a:lnTo>
                <a:lnTo>
                  <a:pt x="715242" y="18921"/>
                </a:lnTo>
                <a:lnTo>
                  <a:pt x="762883" y="10737"/>
                </a:lnTo>
                <a:lnTo>
                  <a:pt x="811368" y="4813"/>
                </a:lnTo>
                <a:lnTo>
                  <a:pt x="860627" y="1213"/>
                </a:lnTo>
                <a:lnTo>
                  <a:pt x="910589" y="0"/>
                </a:lnTo>
                <a:lnTo>
                  <a:pt x="960552" y="1213"/>
                </a:lnTo>
                <a:lnTo>
                  <a:pt x="1009811" y="4813"/>
                </a:lnTo>
                <a:lnTo>
                  <a:pt x="1058296" y="10737"/>
                </a:lnTo>
                <a:lnTo>
                  <a:pt x="1105937" y="18921"/>
                </a:lnTo>
                <a:lnTo>
                  <a:pt x="1152666" y="29304"/>
                </a:lnTo>
                <a:lnTo>
                  <a:pt x="1198412" y="41822"/>
                </a:lnTo>
                <a:lnTo>
                  <a:pt x="1243107" y="56414"/>
                </a:lnTo>
                <a:lnTo>
                  <a:pt x="1286681" y="73017"/>
                </a:lnTo>
                <a:lnTo>
                  <a:pt x="1329065" y="91568"/>
                </a:lnTo>
                <a:lnTo>
                  <a:pt x="1370188" y="112004"/>
                </a:lnTo>
                <a:lnTo>
                  <a:pt x="1409983" y="134264"/>
                </a:lnTo>
                <a:lnTo>
                  <a:pt x="1448379" y="158284"/>
                </a:lnTo>
                <a:lnTo>
                  <a:pt x="1485306" y="184003"/>
                </a:lnTo>
                <a:lnTo>
                  <a:pt x="1520696" y="211357"/>
                </a:lnTo>
                <a:lnTo>
                  <a:pt x="1554480" y="240283"/>
                </a:lnTo>
                <a:lnTo>
                  <a:pt x="1586586" y="270721"/>
                </a:lnTo>
                <a:lnTo>
                  <a:pt x="1616947" y="302606"/>
                </a:lnTo>
                <a:lnTo>
                  <a:pt x="1645493" y="335877"/>
                </a:lnTo>
                <a:lnTo>
                  <a:pt x="1672154" y="370470"/>
                </a:lnTo>
                <a:lnTo>
                  <a:pt x="1696861" y="406324"/>
                </a:lnTo>
                <a:lnTo>
                  <a:pt x="1719544" y="443376"/>
                </a:lnTo>
                <a:lnTo>
                  <a:pt x="1740134" y="481563"/>
                </a:lnTo>
                <a:lnTo>
                  <a:pt x="1758562" y="520822"/>
                </a:lnTo>
                <a:lnTo>
                  <a:pt x="1774758" y="561092"/>
                </a:lnTo>
                <a:lnTo>
                  <a:pt x="1788653" y="602309"/>
                </a:lnTo>
                <a:lnTo>
                  <a:pt x="1800178" y="644411"/>
                </a:lnTo>
                <a:lnTo>
                  <a:pt x="1809262" y="687336"/>
                </a:lnTo>
                <a:lnTo>
                  <a:pt x="1815836" y="731020"/>
                </a:lnTo>
                <a:lnTo>
                  <a:pt x="1819832" y="775402"/>
                </a:lnTo>
                <a:lnTo>
                  <a:pt x="1821180" y="820419"/>
                </a:lnTo>
                <a:lnTo>
                  <a:pt x="1819832" y="865437"/>
                </a:lnTo>
                <a:lnTo>
                  <a:pt x="1815836" y="909819"/>
                </a:lnTo>
                <a:lnTo>
                  <a:pt x="1809262" y="953503"/>
                </a:lnTo>
                <a:lnTo>
                  <a:pt x="1800178" y="996428"/>
                </a:lnTo>
                <a:lnTo>
                  <a:pt x="1788653" y="1038530"/>
                </a:lnTo>
                <a:lnTo>
                  <a:pt x="1774758" y="1079747"/>
                </a:lnTo>
                <a:lnTo>
                  <a:pt x="1758562" y="1120017"/>
                </a:lnTo>
                <a:lnTo>
                  <a:pt x="1740134" y="1159276"/>
                </a:lnTo>
                <a:lnTo>
                  <a:pt x="1719544" y="1197463"/>
                </a:lnTo>
                <a:lnTo>
                  <a:pt x="1696861" y="1234515"/>
                </a:lnTo>
                <a:lnTo>
                  <a:pt x="1672154" y="1270369"/>
                </a:lnTo>
                <a:lnTo>
                  <a:pt x="1645493" y="1304962"/>
                </a:lnTo>
                <a:lnTo>
                  <a:pt x="1616947" y="1338233"/>
                </a:lnTo>
                <a:lnTo>
                  <a:pt x="1586586" y="1370118"/>
                </a:lnTo>
                <a:lnTo>
                  <a:pt x="1554480" y="1400556"/>
                </a:lnTo>
                <a:lnTo>
                  <a:pt x="1520696" y="1429482"/>
                </a:lnTo>
                <a:lnTo>
                  <a:pt x="1485306" y="1456836"/>
                </a:lnTo>
                <a:lnTo>
                  <a:pt x="1448379" y="1482555"/>
                </a:lnTo>
                <a:lnTo>
                  <a:pt x="1409983" y="1506575"/>
                </a:lnTo>
                <a:lnTo>
                  <a:pt x="1370188" y="1528835"/>
                </a:lnTo>
                <a:lnTo>
                  <a:pt x="1329065" y="1549271"/>
                </a:lnTo>
                <a:lnTo>
                  <a:pt x="1286681" y="1567822"/>
                </a:lnTo>
                <a:lnTo>
                  <a:pt x="1243107" y="1584425"/>
                </a:lnTo>
                <a:lnTo>
                  <a:pt x="1198412" y="1599017"/>
                </a:lnTo>
                <a:lnTo>
                  <a:pt x="1152666" y="1611535"/>
                </a:lnTo>
                <a:lnTo>
                  <a:pt x="1105937" y="1621918"/>
                </a:lnTo>
                <a:lnTo>
                  <a:pt x="1058296" y="1630102"/>
                </a:lnTo>
                <a:lnTo>
                  <a:pt x="1009811" y="1636026"/>
                </a:lnTo>
                <a:lnTo>
                  <a:pt x="960552" y="1639626"/>
                </a:lnTo>
                <a:lnTo>
                  <a:pt x="910589" y="1640839"/>
                </a:lnTo>
                <a:lnTo>
                  <a:pt x="860627" y="1639626"/>
                </a:lnTo>
                <a:lnTo>
                  <a:pt x="811368" y="1636026"/>
                </a:lnTo>
                <a:lnTo>
                  <a:pt x="762883" y="1630102"/>
                </a:lnTo>
                <a:lnTo>
                  <a:pt x="715242" y="1621918"/>
                </a:lnTo>
                <a:lnTo>
                  <a:pt x="668513" y="1611535"/>
                </a:lnTo>
                <a:lnTo>
                  <a:pt x="622767" y="1599017"/>
                </a:lnTo>
                <a:lnTo>
                  <a:pt x="578072" y="1584425"/>
                </a:lnTo>
                <a:lnTo>
                  <a:pt x="534498" y="1567822"/>
                </a:lnTo>
                <a:lnTo>
                  <a:pt x="492114" y="1549271"/>
                </a:lnTo>
                <a:lnTo>
                  <a:pt x="450991" y="1528835"/>
                </a:lnTo>
                <a:lnTo>
                  <a:pt x="411196" y="1506575"/>
                </a:lnTo>
                <a:lnTo>
                  <a:pt x="372800" y="1482555"/>
                </a:lnTo>
                <a:lnTo>
                  <a:pt x="335873" y="1456836"/>
                </a:lnTo>
                <a:lnTo>
                  <a:pt x="300483" y="1429482"/>
                </a:lnTo>
                <a:lnTo>
                  <a:pt x="266699" y="1400555"/>
                </a:lnTo>
                <a:lnTo>
                  <a:pt x="234593" y="1370118"/>
                </a:lnTo>
                <a:lnTo>
                  <a:pt x="204232" y="1338233"/>
                </a:lnTo>
                <a:lnTo>
                  <a:pt x="175686" y="1304962"/>
                </a:lnTo>
                <a:lnTo>
                  <a:pt x="149025" y="1270369"/>
                </a:lnTo>
                <a:lnTo>
                  <a:pt x="124318" y="1234515"/>
                </a:lnTo>
                <a:lnTo>
                  <a:pt x="101635" y="1197463"/>
                </a:lnTo>
                <a:lnTo>
                  <a:pt x="81045" y="1159276"/>
                </a:lnTo>
                <a:lnTo>
                  <a:pt x="62617" y="1120017"/>
                </a:lnTo>
                <a:lnTo>
                  <a:pt x="46421" y="1079747"/>
                </a:lnTo>
                <a:lnTo>
                  <a:pt x="32526" y="1038530"/>
                </a:lnTo>
                <a:lnTo>
                  <a:pt x="21001" y="996428"/>
                </a:lnTo>
                <a:lnTo>
                  <a:pt x="11917" y="953503"/>
                </a:lnTo>
                <a:lnTo>
                  <a:pt x="5343" y="909819"/>
                </a:lnTo>
                <a:lnTo>
                  <a:pt x="1347" y="865437"/>
                </a:lnTo>
                <a:lnTo>
                  <a:pt x="0" y="820419"/>
                </a:lnTo>
                <a:close/>
              </a:path>
            </a:pathLst>
          </a:custGeom>
          <a:ln w="12700">
            <a:solidFill>
              <a:srgbClr val="4EC0DB"/>
            </a:solidFill>
          </a:ln>
        </p:spPr>
        <p:txBody>
          <a:bodyPr wrap="square" lIns="0" tIns="0" rIns="0" bIns="0" rtlCol="0"/>
          <a:lstStyle/>
          <a:p>
            <a:endParaRPr/>
          </a:p>
        </p:txBody>
      </p:sp>
      <p:sp>
        <p:nvSpPr>
          <p:cNvPr id="4" name="object 4"/>
          <p:cNvSpPr/>
          <p:nvPr/>
        </p:nvSpPr>
        <p:spPr>
          <a:xfrm>
            <a:off x="328929" y="3506470"/>
            <a:ext cx="1821180" cy="1638300"/>
          </a:xfrm>
          <a:custGeom>
            <a:avLst/>
            <a:gdLst/>
            <a:ahLst/>
            <a:cxnLst/>
            <a:rect l="l" t="t" r="r" b="b"/>
            <a:pathLst>
              <a:path w="1821180" h="1638300">
                <a:moveTo>
                  <a:pt x="0" y="819149"/>
                </a:moveTo>
                <a:lnTo>
                  <a:pt x="1347" y="774208"/>
                </a:lnTo>
                <a:lnTo>
                  <a:pt x="5343" y="729899"/>
                </a:lnTo>
                <a:lnTo>
                  <a:pt x="11918" y="686286"/>
                </a:lnTo>
                <a:lnTo>
                  <a:pt x="21002" y="643432"/>
                </a:lnTo>
                <a:lnTo>
                  <a:pt x="32526" y="601397"/>
                </a:lnTo>
                <a:lnTo>
                  <a:pt x="46422" y="560246"/>
                </a:lnTo>
                <a:lnTo>
                  <a:pt x="62618" y="520041"/>
                </a:lnTo>
                <a:lnTo>
                  <a:pt x="81047" y="480843"/>
                </a:lnTo>
                <a:lnTo>
                  <a:pt x="101637" y="442716"/>
                </a:lnTo>
                <a:lnTo>
                  <a:pt x="124321" y="405722"/>
                </a:lnTo>
                <a:lnTo>
                  <a:pt x="149028" y="369924"/>
                </a:lnTo>
                <a:lnTo>
                  <a:pt x="175690" y="335383"/>
                </a:lnTo>
                <a:lnTo>
                  <a:pt x="204236" y="302163"/>
                </a:lnTo>
                <a:lnTo>
                  <a:pt x="234597" y="270326"/>
                </a:lnTo>
                <a:lnTo>
                  <a:pt x="266704" y="239934"/>
                </a:lnTo>
                <a:lnTo>
                  <a:pt x="300488" y="211050"/>
                </a:lnTo>
                <a:lnTo>
                  <a:pt x="335878" y="183737"/>
                </a:lnTo>
                <a:lnTo>
                  <a:pt x="372806" y="158057"/>
                </a:lnTo>
                <a:lnTo>
                  <a:pt x="411202" y="134071"/>
                </a:lnTo>
                <a:lnTo>
                  <a:pt x="450996" y="111844"/>
                </a:lnTo>
                <a:lnTo>
                  <a:pt x="492120" y="91437"/>
                </a:lnTo>
                <a:lnTo>
                  <a:pt x="534503" y="72913"/>
                </a:lnTo>
                <a:lnTo>
                  <a:pt x="578077" y="56334"/>
                </a:lnTo>
                <a:lnTo>
                  <a:pt x="622772" y="41763"/>
                </a:lnTo>
                <a:lnTo>
                  <a:pt x="668518" y="29262"/>
                </a:lnTo>
                <a:lnTo>
                  <a:pt x="715246" y="18894"/>
                </a:lnTo>
                <a:lnTo>
                  <a:pt x="762887" y="10722"/>
                </a:lnTo>
                <a:lnTo>
                  <a:pt x="811370" y="4807"/>
                </a:lnTo>
                <a:lnTo>
                  <a:pt x="860628" y="1212"/>
                </a:lnTo>
                <a:lnTo>
                  <a:pt x="910589" y="0"/>
                </a:lnTo>
                <a:lnTo>
                  <a:pt x="960552" y="1212"/>
                </a:lnTo>
                <a:lnTo>
                  <a:pt x="1009811" y="4807"/>
                </a:lnTo>
                <a:lnTo>
                  <a:pt x="1058296" y="10722"/>
                </a:lnTo>
                <a:lnTo>
                  <a:pt x="1105937" y="18894"/>
                </a:lnTo>
                <a:lnTo>
                  <a:pt x="1152666" y="29262"/>
                </a:lnTo>
                <a:lnTo>
                  <a:pt x="1198412" y="41763"/>
                </a:lnTo>
                <a:lnTo>
                  <a:pt x="1243107" y="56334"/>
                </a:lnTo>
                <a:lnTo>
                  <a:pt x="1286681" y="72913"/>
                </a:lnTo>
                <a:lnTo>
                  <a:pt x="1329065" y="91437"/>
                </a:lnTo>
                <a:lnTo>
                  <a:pt x="1370188" y="111844"/>
                </a:lnTo>
                <a:lnTo>
                  <a:pt x="1409983" y="134071"/>
                </a:lnTo>
                <a:lnTo>
                  <a:pt x="1448379" y="158057"/>
                </a:lnTo>
                <a:lnTo>
                  <a:pt x="1485306" y="183737"/>
                </a:lnTo>
                <a:lnTo>
                  <a:pt x="1520696" y="211050"/>
                </a:lnTo>
                <a:lnTo>
                  <a:pt x="1554480" y="239934"/>
                </a:lnTo>
                <a:lnTo>
                  <a:pt x="1586586" y="270326"/>
                </a:lnTo>
                <a:lnTo>
                  <a:pt x="1616947" y="302163"/>
                </a:lnTo>
                <a:lnTo>
                  <a:pt x="1645493" y="335383"/>
                </a:lnTo>
                <a:lnTo>
                  <a:pt x="1672154" y="369924"/>
                </a:lnTo>
                <a:lnTo>
                  <a:pt x="1696861" y="405722"/>
                </a:lnTo>
                <a:lnTo>
                  <a:pt x="1719544" y="442716"/>
                </a:lnTo>
                <a:lnTo>
                  <a:pt x="1740134" y="480843"/>
                </a:lnTo>
                <a:lnTo>
                  <a:pt x="1758562" y="520041"/>
                </a:lnTo>
                <a:lnTo>
                  <a:pt x="1774758" y="560246"/>
                </a:lnTo>
                <a:lnTo>
                  <a:pt x="1788653" y="601397"/>
                </a:lnTo>
                <a:lnTo>
                  <a:pt x="1800178" y="643432"/>
                </a:lnTo>
                <a:lnTo>
                  <a:pt x="1809262" y="686286"/>
                </a:lnTo>
                <a:lnTo>
                  <a:pt x="1815836" y="729899"/>
                </a:lnTo>
                <a:lnTo>
                  <a:pt x="1819832" y="774208"/>
                </a:lnTo>
                <a:lnTo>
                  <a:pt x="1821180" y="819149"/>
                </a:lnTo>
                <a:lnTo>
                  <a:pt x="1819832" y="864091"/>
                </a:lnTo>
                <a:lnTo>
                  <a:pt x="1815836" y="908400"/>
                </a:lnTo>
                <a:lnTo>
                  <a:pt x="1809262" y="952013"/>
                </a:lnTo>
                <a:lnTo>
                  <a:pt x="1800178" y="994867"/>
                </a:lnTo>
                <a:lnTo>
                  <a:pt x="1788653" y="1036902"/>
                </a:lnTo>
                <a:lnTo>
                  <a:pt x="1774758" y="1078053"/>
                </a:lnTo>
                <a:lnTo>
                  <a:pt x="1758562" y="1118258"/>
                </a:lnTo>
                <a:lnTo>
                  <a:pt x="1740134" y="1157456"/>
                </a:lnTo>
                <a:lnTo>
                  <a:pt x="1719544" y="1195583"/>
                </a:lnTo>
                <a:lnTo>
                  <a:pt x="1696861" y="1232577"/>
                </a:lnTo>
                <a:lnTo>
                  <a:pt x="1672154" y="1268375"/>
                </a:lnTo>
                <a:lnTo>
                  <a:pt x="1645493" y="1302916"/>
                </a:lnTo>
                <a:lnTo>
                  <a:pt x="1616947" y="1336136"/>
                </a:lnTo>
                <a:lnTo>
                  <a:pt x="1586586" y="1367973"/>
                </a:lnTo>
                <a:lnTo>
                  <a:pt x="1554480" y="1398365"/>
                </a:lnTo>
                <a:lnTo>
                  <a:pt x="1520696" y="1427249"/>
                </a:lnTo>
                <a:lnTo>
                  <a:pt x="1485306" y="1454562"/>
                </a:lnTo>
                <a:lnTo>
                  <a:pt x="1448379" y="1480242"/>
                </a:lnTo>
                <a:lnTo>
                  <a:pt x="1409983" y="1504228"/>
                </a:lnTo>
                <a:lnTo>
                  <a:pt x="1370188" y="1526455"/>
                </a:lnTo>
                <a:lnTo>
                  <a:pt x="1329065" y="1546862"/>
                </a:lnTo>
                <a:lnTo>
                  <a:pt x="1286681" y="1565386"/>
                </a:lnTo>
                <a:lnTo>
                  <a:pt x="1243107" y="1581965"/>
                </a:lnTo>
                <a:lnTo>
                  <a:pt x="1198412" y="1596536"/>
                </a:lnTo>
                <a:lnTo>
                  <a:pt x="1152666" y="1609037"/>
                </a:lnTo>
                <a:lnTo>
                  <a:pt x="1105937" y="1619405"/>
                </a:lnTo>
                <a:lnTo>
                  <a:pt x="1058296" y="1627577"/>
                </a:lnTo>
                <a:lnTo>
                  <a:pt x="1009811" y="1633492"/>
                </a:lnTo>
                <a:lnTo>
                  <a:pt x="960552" y="1637087"/>
                </a:lnTo>
                <a:lnTo>
                  <a:pt x="910589" y="1638299"/>
                </a:lnTo>
                <a:lnTo>
                  <a:pt x="860628" y="1637087"/>
                </a:lnTo>
                <a:lnTo>
                  <a:pt x="811370" y="1633492"/>
                </a:lnTo>
                <a:lnTo>
                  <a:pt x="762887" y="1627577"/>
                </a:lnTo>
                <a:lnTo>
                  <a:pt x="715246" y="1619405"/>
                </a:lnTo>
                <a:lnTo>
                  <a:pt x="668518" y="1609037"/>
                </a:lnTo>
                <a:lnTo>
                  <a:pt x="622772" y="1596536"/>
                </a:lnTo>
                <a:lnTo>
                  <a:pt x="578077" y="1581965"/>
                </a:lnTo>
                <a:lnTo>
                  <a:pt x="534503" y="1565386"/>
                </a:lnTo>
                <a:lnTo>
                  <a:pt x="492120" y="1546862"/>
                </a:lnTo>
                <a:lnTo>
                  <a:pt x="450996" y="1526455"/>
                </a:lnTo>
                <a:lnTo>
                  <a:pt x="411202" y="1504228"/>
                </a:lnTo>
                <a:lnTo>
                  <a:pt x="372806" y="1480242"/>
                </a:lnTo>
                <a:lnTo>
                  <a:pt x="335878" y="1454562"/>
                </a:lnTo>
                <a:lnTo>
                  <a:pt x="300488" y="1427249"/>
                </a:lnTo>
                <a:lnTo>
                  <a:pt x="266704" y="1398365"/>
                </a:lnTo>
                <a:lnTo>
                  <a:pt x="234597" y="1367973"/>
                </a:lnTo>
                <a:lnTo>
                  <a:pt x="204236" y="1336136"/>
                </a:lnTo>
                <a:lnTo>
                  <a:pt x="175690" y="1302916"/>
                </a:lnTo>
                <a:lnTo>
                  <a:pt x="149028" y="1268375"/>
                </a:lnTo>
                <a:lnTo>
                  <a:pt x="124321" y="1232577"/>
                </a:lnTo>
                <a:lnTo>
                  <a:pt x="101637" y="1195583"/>
                </a:lnTo>
                <a:lnTo>
                  <a:pt x="81047" y="1157456"/>
                </a:lnTo>
                <a:lnTo>
                  <a:pt x="62618" y="1118258"/>
                </a:lnTo>
                <a:lnTo>
                  <a:pt x="46422" y="1078053"/>
                </a:lnTo>
                <a:lnTo>
                  <a:pt x="32526" y="1036902"/>
                </a:lnTo>
                <a:lnTo>
                  <a:pt x="21002" y="994867"/>
                </a:lnTo>
                <a:lnTo>
                  <a:pt x="11918" y="952013"/>
                </a:lnTo>
                <a:lnTo>
                  <a:pt x="5343" y="908400"/>
                </a:lnTo>
                <a:lnTo>
                  <a:pt x="1347" y="864091"/>
                </a:lnTo>
                <a:lnTo>
                  <a:pt x="0" y="819149"/>
                </a:lnTo>
                <a:close/>
              </a:path>
            </a:pathLst>
          </a:custGeom>
          <a:ln w="12699">
            <a:solidFill>
              <a:srgbClr val="4EC0DB"/>
            </a:solidFill>
          </a:ln>
        </p:spPr>
        <p:txBody>
          <a:bodyPr wrap="square" lIns="0" tIns="0" rIns="0" bIns="0" rtlCol="0"/>
          <a:lstStyle/>
          <a:p>
            <a:endParaRPr/>
          </a:p>
        </p:txBody>
      </p:sp>
      <p:sp>
        <p:nvSpPr>
          <p:cNvPr id="6" name="object 6"/>
          <p:cNvSpPr txBox="1"/>
          <p:nvPr/>
        </p:nvSpPr>
        <p:spPr>
          <a:xfrm>
            <a:off x="8094980" y="1451228"/>
            <a:ext cx="3583940" cy="1519555"/>
          </a:xfrm>
          <a:prstGeom prst="rect">
            <a:avLst/>
          </a:prstGeom>
        </p:spPr>
        <p:txBody>
          <a:bodyPr vert="horz" wrap="square" lIns="0" tIns="12700" rIns="0" bIns="0" rtlCol="0">
            <a:spAutoFit/>
          </a:bodyPr>
          <a:lstStyle/>
          <a:p>
            <a:pPr marL="12700" marR="5080">
              <a:lnSpc>
                <a:spcPct val="100000"/>
              </a:lnSpc>
              <a:spcBef>
                <a:spcPts val="100"/>
              </a:spcBef>
            </a:pPr>
            <a:r>
              <a:rPr sz="1400" dirty="0">
                <a:latin typeface="Arial"/>
                <a:cs typeface="Arial"/>
              </a:rPr>
              <a:t>« </a:t>
            </a:r>
            <a:r>
              <a:rPr sz="1400" spc="-5" dirty="0">
                <a:latin typeface="Arial"/>
                <a:cs typeface="Arial"/>
              </a:rPr>
              <a:t>Nous avons premièrement besoin des </a:t>
            </a:r>
            <a:r>
              <a:rPr sz="1400" dirty="0">
                <a:latin typeface="Arial"/>
                <a:cs typeface="Arial"/>
              </a:rPr>
              <a:t>ENR  </a:t>
            </a:r>
            <a:r>
              <a:rPr sz="1400" spc="-5" dirty="0">
                <a:latin typeface="Arial"/>
                <a:cs typeface="Arial"/>
              </a:rPr>
              <a:t>pour </a:t>
            </a:r>
            <a:r>
              <a:rPr sz="1400" dirty="0">
                <a:latin typeface="Arial"/>
                <a:cs typeface="Arial"/>
              </a:rPr>
              <a:t>faire face </a:t>
            </a:r>
            <a:r>
              <a:rPr sz="1400" spc="-5" dirty="0">
                <a:latin typeface="Arial"/>
                <a:cs typeface="Arial"/>
              </a:rPr>
              <a:t>au changement </a:t>
            </a:r>
            <a:r>
              <a:rPr sz="1400" dirty="0">
                <a:latin typeface="Arial"/>
                <a:cs typeface="Arial"/>
              </a:rPr>
              <a:t>climatique</a:t>
            </a:r>
            <a:r>
              <a:rPr sz="1400" spc="-220" dirty="0">
                <a:latin typeface="Arial"/>
                <a:cs typeface="Arial"/>
              </a:rPr>
              <a:t> </a:t>
            </a:r>
            <a:r>
              <a:rPr sz="1400" dirty="0">
                <a:latin typeface="Arial"/>
                <a:cs typeface="Arial"/>
              </a:rPr>
              <a:t>car  </a:t>
            </a:r>
            <a:r>
              <a:rPr sz="1400" spc="-5" dirty="0">
                <a:latin typeface="Arial"/>
                <a:cs typeface="Arial"/>
              </a:rPr>
              <a:t>jusqu’à aujourd’hui </a:t>
            </a:r>
            <a:r>
              <a:rPr sz="1400" dirty="0">
                <a:latin typeface="Arial"/>
                <a:cs typeface="Arial"/>
              </a:rPr>
              <a:t>les émissions </a:t>
            </a:r>
            <a:r>
              <a:rPr sz="1400" spc="-5" dirty="0">
                <a:latin typeface="Arial"/>
                <a:cs typeface="Arial"/>
              </a:rPr>
              <a:t>de CO2  continuent </a:t>
            </a:r>
            <a:r>
              <a:rPr sz="1400" spc="-10" dirty="0">
                <a:latin typeface="Arial"/>
                <a:cs typeface="Arial"/>
              </a:rPr>
              <a:t>d’augmenter.</a:t>
            </a:r>
            <a:r>
              <a:rPr sz="1400" spc="-80" dirty="0">
                <a:latin typeface="Arial"/>
                <a:cs typeface="Arial"/>
              </a:rPr>
              <a:t> </a:t>
            </a:r>
            <a:r>
              <a:rPr sz="1400" dirty="0">
                <a:latin typeface="Arial"/>
                <a:cs typeface="Arial"/>
              </a:rPr>
              <a:t>»</a:t>
            </a:r>
            <a:endParaRPr sz="1400">
              <a:latin typeface="Arial"/>
              <a:cs typeface="Arial"/>
            </a:endParaRPr>
          </a:p>
          <a:p>
            <a:pPr marL="12700">
              <a:lnSpc>
                <a:spcPct val="100000"/>
              </a:lnSpc>
            </a:pPr>
            <a:r>
              <a:rPr sz="1400" spc="-40" dirty="0">
                <a:latin typeface="Arial"/>
                <a:cs typeface="Arial"/>
              </a:rPr>
              <a:t>FATIH</a:t>
            </a:r>
            <a:r>
              <a:rPr sz="1400" spc="-30" dirty="0">
                <a:latin typeface="Arial"/>
                <a:cs typeface="Arial"/>
              </a:rPr>
              <a:t> </a:t>
            </a:r>
            <a:r>
              <a:rPr sz="1400" spc="-5" dirty="0">
                <a:latin typeface="Arial"/>
                <a:cs typeface="Arial"/>
              </a:rPr>
              <a:t>BIROL</a:t>
            </a:r>
            <a:endParaRPr sz="1400">
              <a:latin typeface="Arial"/>
              <a:cs typeface="Arial"/>
            </a:endParaRPr>
          </a:p>
          <a:p>
            <a:pPr marL="12700">
              <a:lnSpc>
                <a:spcPct val="100000"/>
              </a:lnSpc>
            </a:pPr>
            <a:r>
              <a:rPr sz="1400" spc="-5" dirty="0">
                <a:latin typeface="Arial"/>
                <a:cs typeface="Arial"/>
              </a:rPr>
              <a:t>Directeur</a:t>
            </a:r>
            <a:r>
              <a:rPr sz="1400" spc="-20" dirty="0">
                <a:latin typeface="Arial"/>
                <a:cs typeface="Arial"/>
              </a:rPr>
              <a:t> </a:t>
            </a:r>
            <a:r>
              <a:rPr sz="1400" spc="-5" dirty="0">
                <a:latin typeface="Arial"/>
                <a:cs typeface="Arial"/>
              </a:rPr>
              <a:t>exécutif,</a:t>
            </a:r>
            <a:endParaRPr sz="1400">
              <a:latin typeface="Arial"/>
              <a:cs typeface="Arial"/>
            </a:endParaRPr>
          </a:p>
          <a:p>
            <a:pPr marL="12700">
              <a:lnSpc>
                <a:spcPct val="100000"/>
              </a:lnSpc>
            </a:pPr>
            <a:r>
              <a:rPr sz="1400" spc="-5" dirty="0">
                <a:latin typeface="Arial"/>
                <a:cs typeface="Arial"/>
              </a:rPr>
              <a:t>Agence internationale de</a:t>
            </a:r>
            <a:r>
              <a:rPr sz="1400" spc="-85" dirty="0">
                <a:latin typeface="Arial"/>
                <a:cs typeface="Arial"/>
              </a:rPr>
              <a:t> </a:t>
            </a:r>
            <a:r>
              <a:rPr sz="1400" spc="-5" dirty="0">
                <a:latin typeface="Arial"/>
                <a:cs typeface="Arial"/>
              </a:rPr>
              <a:t>l’énergie</a:t>
            </a:r>
            <a:endParaRPr sz="1400">
              <a:latin typeface="Arial"/>
              <a:cs typeface="Arial"/>
            </a:endParaRPr>
          </a:p>
        </p:txBody>
      </p:sp>
      <p:sp>
        <p:nvSpPr>
          <p:cNvPr id="7" name="object 7"/>
          <p:cNvSpPr txBox="1"/>
          <p:nvPr/>
        </p:nvSpPr>
        <p:spPr>
          <a:xfrm>
            <a:off x="3219069" y="3480816"/>
            <a:ext cx="5918200" cy="879475"/>
          </a:xfrm>
          <a:prstGeom prst="rect">
            <a:avLst/>
          </a:prstGeom>
        </p:spPr>
        <p:txBody>
          <a:bodyPr vert="horz" wrap="square" lIns="0" tIns="12700" rIns="0" bIns="0" rtlCol="0">
            <a:spAutoFit/>
          </a:bodyPr>
          <a:lstStyle/>
          <a:p>
            <a:pPr marL="12700" marR="5080">
              <a:lnSpc>
                <a:spcPct val="100000"/>
              </a:lnSpc>
              <a:spcBef>
                <a:spcPts val="100"/>
              </a:spcBef>
            </a:pPr>
            <a:r>
              <a:rPr sz="1400" dirty="0">
                <a:latin typeface="Arial"/>
                <a:cs typeface="Arial"/>
              </a:rPr>
              <a:t>« Nos </a:t>
            </a:r>
            <a:r>
              <a:rPr sz="1400" spc="-5" dirty="0">
                <a:latin typeface="Arial"/>
                <a:cs typeface="Arial"/>
              </a:rPr>
              <a:t>actions </a:t>
            </a:r>
            <a:r>
              <a:rPr sz="1400" dirty="0">
                <a:latin typeface="Arial"/>
                <a:cs typeface="Arial"/>
              </a:rPr>
              <a:t>se </a:t>
            </a:r>
            <a:r>
              <a:rPr sz="1400" spc="-5" dirty="0">
                <a:latin typeface="Arial"/>
                <a:cs typeface="Arial"/>
              </a:rPr>
              <a:t>dirigent vers </a:t>
            </a:r>
            <a:r>
              <a:rPr sz="1400" dirty="0">
                <a:latin typeface="Arial"/>
                <a:cs typeface="Arial"/>
              </a:rPr>
              <a:t>le </a:t>
            </a:r>
            <a:r>
              <a:rPr sz="1400" spc="-5" dirty="0">
                <a:latin typeface="Arial"/>
                <a:cs typeface="Arial"/>
              </a:rPr>
              <a:t>développement des </a:t>
            </a:r>
            <a:r>
              <a:rPr sz="1400" dirty="0">
                <a:latin typeface="Arial"/>
                <a:cs typeface="Arial"/>
              </a:rPr>
              <a:t>ENR, </a:t>
            </a:r>
            <a:r>
              <a:rPr sz="1400" spc="-5" dirty="0">
                <a:latin typeface="Arial"/>
                <a:cs typeface="Arial"/>
              </a:rPr>
              <a:t>dans 20 ans, on  sera encore </a:t>
            </a:r>
            <a:r>
              <a:rPr sz="1400" dirty="0">
                <a:latin typeface="Arial"/>
                <a:cs typeface="Arial"/>
              </a:rPr>
              <a:t>là </a:t>
            </a:r>
            <a:r>
              <a:rPr sz="1400" spc="-5" dirty="0">
                <a:latin typeface="Arial"/>
                <a:cs typeface="Arial"/>
              </a:rPr>
              <a:t>et </a:t>
            </a:r>
            <a:r>
              <a:rPr sz="1400" dirty="0">
                <a:latin typeface="Arial"/>
                <a:cs typeface="Arial"/>
              </a:rPr>
              <a:t>il y </a:t>
            </a:r>
            <a:r>
              <a:rPr sz="1400" spc="-5" dirty="0">
                <a:latin typeface="Arial"/>
                <a:cs typeface="Arial"/>
              </a:rPr>
              <a:t>aura </a:t>
            </a:r>
            <a:r>
              <a:rPr sz="1400" spc="-10" dirty="0">
                <a:latin typeface="Arial"/>
                <a:cs typeface="Arial"/>
              </a:rPr>
              <a:t>toujours </a:t>
            </a:r>
            <a:r>
              <a:rPr sz="1400" spc="-5" dirty="0">
                <a:latin typeface="Arial"/>
                <a:cs typeface="Arial"/>
              </a:rPr>
              <a:t>des besoins énergétiques.</a:t>
            </a:r>
            <a:r>
              <a:rPr sz="1400" spc="-110" dirty="0">
                <a:latin typeface="Arial"/>
                <a:cs typeface="Arial"/>
              </a:rPr>
              <a:t> </a:t>
            </a:r>
            <a:r>
              <a:rPr sz="1400" dirty="0">
                <a:latin typeface="Arial"/>
                <a:cs typeface="Arial"/>
              </a:rPr>
              <a:t>»</a:t>
            </a:r>
            <a:endParaRPr sz="1400">
              <a:latin typeface="Arial"/>
              <a:cs typeface="Arial"/>
            </a:endParaRPr>
          </a:p>
          <a:p>
            <a:pPr marL="12700">
              <a:lnSpc>
                <a:spcPct val="100000"/>
              </a:lnSpc>
            </a:pPr>
            <a:r>
              <a:rPr sz="1400" spc="-5" dirty="0">
                <a:latin typeface="Arial"/>
                <a:cs typeface="Arial"/>
              </a:rPr>
              <a:t>OLIVIER</a:t>
            </a:r>
            <a:r>
              <a:rPr sz="1400" spc="10" dirty="0">
                <a:latin typeface="Arial"/>
                <a:cs typeface="Arial"/>
              </a:rPr>
              <a:t> </a:t>
            </a:r>
            <a:r>
              <a:rPr sz="1400" spc="-5" dirty="0">
                <a:latin typeface="Arial"/>
                <a:cs typeface="Arial"/>
              </a:rPr>
              <a:t>MENUET</a:t>
            </a:r>
            <a:endParaRPr sz="1400">
              <a:latin typeface="Arial"/>
              <a:cs typeface="Arial"/>
            </a:endParaRPr>
          </a:p>
          <a:p>
            <a:pPr marL="12700">
              <a:lnSpc>
                <a:spcPct val="100000"/>
              </a:lnSpc>
            </a:pPr>
            <a:r>
              <a:rPr sz="1400" spc="-5" dirty="0">
                <a:latin typeface="Arial"/>
                <a:cs typeface="Arial"/>
              </a:rPr>
              <a:t>Vice-président en charge de l’énergie,</a:t>
            </a:r>
            <a:r>
              <a:rPr sz="1400" spc="-130" dirty="0">
                <a:latin typeface="Arial"/>
                <a:cs typeface="Arial"/>
              </a:rPr>
              <a:t> </a:t>
            </a:r>
            <a:r>
              <a:rPr sz="1400" dirty="0">
                <a:latin typeface="Arial"/>
                <a:cs typeface="Arial"/>
              </a:rPr>
              <a:t>SNCF</a:t>
            </a:r>
            <a:endParaRPr sz="1400">
              <a:latin typeface="Arial"/>
              <a:cs typeface="Arial"/>
            </a:endParaRPr>
          </a:p>
        </p:txBody>
      </p:sp>
      <p:sp>
        <p:nvSpPr>
          <p:cNvPr id="8" name="object 8"/>
          <p:cNvSpPr txBox="1"/>
          <p:nvPr/>
        </p:nvSpPr>
        <p:spPr>
          <a:xfrm>
            <a:off x="6749668" y="4991417"/>
            <a:ext cx="4756150" cy="1093470"/>
          </a:xfrm>
          <a:prstGeom prst="rect">
            <a:avLst/>
          </a:prstGeom>
        </p:spPr>
        <p:txBody>
          <a:bodyPr vert="horz" wrap="square" lIns="0" tIns="12700" rIns="0" bIns="0" rtlCol="0">
            <a:spAutoFit/>
          </a:bodyPr>
          <a:lstStyle/>
          <a:p>
            <a:pPr marL="12700" marR="5080">
              <a:lnSpc>
                <a:spcPct val="100000"/>
              </a:lnSpc>
              <a:spcBef>
                <a:spcPts val="100"/>
              </a:spcBef>
            </a:pPr>
            <a:r>
              <a:rPr sz="1400" dirty="0">
                <a:latin typeface="Helvetica"/>
                <a:cs typeface="Helvetica"/>
              </a:rPr>
              <a:t>« </a:t>
            </a:r>
            <a:r>
              <a:rPr sz="1400" spc="-5" dirty="0">
                <a:latin typeface="Helvetica"/>
                <a:cs typeface="Helvetica"/>
              </a:rPr>
              <a:t>Le regard et </a:t>
            </a:r>
            <a:r>
              <a:rPr sz="1400" dirty="0">
                <a:latin typeface="Helvetica"/>
                <a:cs typeface="Helvetica"/>
              </a:rPr>
              <a:t>la </a:t>
            </a:r>
            <a:r>
              <a:rPr sz="1400" spc="-5" dirty="0">
                <a:latin typeface="Helvetica"/>
                <a:cs typeface="Helvetica"/>
              </a:rPr>
              <a:t>demande de nos clients nous poussent </a:t>
            </a:r>
            <a:r>
              <a:rPr sz="1400" dirty="0">
                <a:latin typeface="Helvetica"/>
                <a:cs typeface="Helvetica"/>
              </a:rPr>
              <a:t>à  </a:t>
            </a:r>
            <a:r>
              <a:rPr sz="1400" spc="-5" dirty="0">
                <a:latin typeface="Helvetica"/>
                <a:cs typeface="Helvetica"/>
              </a:rPr>
              <a:t>produire de plus en plus avec des énergies renouvelables. </a:t>
            </a:r>
            <a:r>
              <a:rPr sz="1400" dirty="0">
                <a:latin typeface="Helvetica"/>
                <a:cs typeface="Helvetica"/>
              </a:rPr>
              <a:t>»  </a:t>
            </a:r>
            <a:r>
              <a:rPr sz="1400" spc="-5" dirty="0">
                <a:latin typeface="Helvetica"/>
                <a:cs typeface="Helvetica"/>
              </a:rPr>
              <a:t>Pascal </a:t>
            </a:r>
            <a:r>
              <a:rPr sz="1400" spc="-15" dirty="0">
                <a:latin typeface="Helvetica"/>
                <a:cs typeface="Helvetica"/>
              </a:rPr>
              <a:t>CHALVON</a:t>
            </a:r>
            <a:r>
              <a:rPr sz="1400" spc="-45" dirty="0">
                <a:latin typeface="Helvetica"/>
                <a:cs typeface="Helvetica"/>
              </a:rPr>
              <a:t> </a:t>
            </a:r>
            <a:r>
              <a:rPr sz="1400" spc="-35" dirty="0">
                <a:latin typeface="Helvetica"/>
                <a:cs typeface="Helvetica"/>
              </a:rPr>
              <a:t>DEMERSAY,</a:t>
            </a:r>
            <a:endParaRPr sz="1400">
              <a:latin typeface="Helvetica"/>
              <a:cs typeface="Helvetica"/>
            </a:endParaRPr>
          </a:p>
          <a:p>
            <a:pPr marL="12700">
              <a:lnSpc>
                <a:spcPct val="100000"/>
              </a:lnSpc>
              <a:spcBef>
                <a:spcPts val="5"/>
              </a:spcBef>
            </a:pPr>
            <a:r>
              <a:rPr sz="1400" spc="-5" dirty="0">
                <a:latin typeface="Helvetica"/>
                <a:cs typeface="Helvetica"/>
              </a:rPr>
              <a:t>Directeur Développement Durable </a:t>
            </a:r>
            <a:r>
              <a:rPr sz="1400" dirty="0">
                <a:latin typeface="Helvetica"/>
                <a:cs typeface="Helvetica"/>
              </a:rPr>
              <a:t>&amp;</a:t>
            </a:r>
            <a:r>
              <a:rPr sz="1400" spc="-100" dirty="0">
                <a:latin typeface="Helvetica"/>
                <a:cs typeface="Helvetica"/>
              </a:rPr>
              <a:t> </a:t>
            </a:r>
            <a:r>
              <a:rPr sz="1400" spc="-5" dirty="0">
                <a:latin typeface="Helvetica"/>
                <a:cs typeface="Helvetica"/>
              </a:rPr>
              <a:t>Energie,</a:t>
            </a:r>
            <a:endParaRPr sz="1400">
              <a:latin typeface="Helvetica"/>
              <a:cs typeface="Helvetica"/>
            </a:endParaRPr>
          </a:p>
          <a:p>
            <a:pPr marL="12700">
              <a:lnSpc>
                <a:spcPct val="100000"/>
              </a:lnSpc>
            </a:pPr>
            <a:r>
              <a:rPr sz="1400" spc="-55" dirty="0">
                <a:latin typeface="Helvetica"/>
                <a:cs typeface="Helvetica"/>
              </a:rPr>
              <a:t>SOLVAY</a:t>
            </a:r>
            <a:endParaRPr sz="1400">
              <a:latin typeface="Helvetica"/>
              <a:cs typeface="Helvetica"/>
            </a:endParaRPr>
          </a:p>
        </p:txBody>
      </p:sp>
      <p:sp>
        <p:nvSpPr>
          <p:cNvPr id="9" name="object 9"/>
          <p:cNvSpPr txBox="1"/>
          <p:nvPr/>
        </p:nvSpPr>
        <p:spPr>
          <a:xfrm>
            <a:off x="874077" y="1080515"/>
            <a:ext cx="4786630" cy="666115"/>
          </a:xfrm>
          <a:prstGeom prst="rect">
            <a:avLst/>
          </a:prstGeom>
        </p:spPr>
        <p:txBody>
          <a:bodyPr vert="horz" wrap="square" lIns="0" tIns="12700" rIns="0" bIns="0" rtlCol="0">
            <a:spAutoFit/>
          </a:bodyPr>
          <a:lstStyle/>
          <a:p>
            <a:pPr marL="12700" marR="5080">
              <a:lnSpc>
                <a:spcPct val="100000"/>
              </a:lnSpc>
              <a:spcBef>
                <a:spcPts val="100"/>
              </a:spcBef>
            </a:pPr>
            <a:r>
              <a:rPr sz="1400" b="1" spc="-5" dirty="0">
                <a:latin typeface="Arial"/>
                <a:cs typeface="Arial"/>
              </a:rPr>
              <a:t>Lors </a:t>
            </a:r>
            <a:r>
              <a:rPr sz="1400" b="1" dirty="0">
                <a:latin typeface="Arial"/>
                <a:cs typeface="Arial"/>
              </a:rPr>
              <a:t>de </a:t>
            </a:r>
            <a:r>
              <a:rPr sz="1400" b="1" spc="-5" dirty="0">
                <a:latin typeface="Arial"/>
                <a:cs typeface="Arial"/>
              </a:rPr>
              <a:t>la première édition, chacun des </a:t>
            </a:r>
            <a:r>
              <a:rPr sz="1400" b="1" spc="-10" dirty="0">
                <a:latin typeface="Arial"/>
                <a:cs typeface="Arial"/>
              </a:rPr>
              <a:t>intervenants </a:t>
            </a:r>
            <a:r>
              <a:rPr sz="1400" b="1" dirty="0">
                <a:latin typeface="Arial"/>
                <a:cs typeface="Arial"/>
              </a:rPr>
              <a:t>ont  </a:t>
            </a:r>
            <a:r>
              <a:rPr sz="1400" b="1" spc="-5" dirty="0">
                <a:latin typeface="Arial"/>
                <a:cs typeface="Arial"/>
              </a:rPr>
              <a:t>mis en </a:t>
            </a:r>
            <a:r>
              <a:rPr sz="1400" b="1" spc="-10" dirty="0">
                <a:latin typeface="Arial"/>
                <a:cs typeface="Arial"/>
              </a:rPr>
              <a:t>avant </a:t>
            </a:r>
            <a:r>
              <a:rPr sz="1400" b="1" spc="-5" dirty="0">
                <a:latin typeface="Arial"/>
                <a:cs typeface="Arial"/>
              </a:rPr>
              <a:t>le </a:t>
            </a:r>
            <a:r>
              <a:rPr sz="1400" b="1" spc="-10" dirty="0">
                <a:latin typeface="Arial"/>
                <a:cs typeface="Arial"/>
              </a:rPr>
              <a:t>fait </a:t>
            </a:r>
            <a:r>
              <a:rPr sz="1400" b="1" dirty="0">
                <a:latin typeface="Arial"/>
                <a:cs typeface="Arial"/>
              </a:rPr>
              <a:t>que </a:t>
            </a:r>
            <a:r>
              <a:rPr sz="1400" b="1" spc="-5" dirty="0">
                <a:latin typeface="Arial"/>
                <a:cs typeface="Arial"/>
              </a:rPr>
              <a:t>les énergies </a:t>
            </a:r>
            <a:r>
              <a:rPr sz="1400" b="1" spc="-10" dirty="0">
                <a:latin typeface="Arial"/>
                <a:cs typeface="Arial"/>
              </a:rPr>
              <a:t>renouvelables  devraient </a:t>
            </a:r>
            <a:r>
              <a:rPr sz="1400" b="1" spc="-5" dirty="0">
                <a:latin typeface="Arial"/>
                <a:cs typeface="Arial"/>
              </a:rPr>
              <a:t>être </a:t>
            </a:r>
            <a:r>
              <a:rPr sz="1400" b="1" dirty="0">
                <a:latin typeface="Arial"/>
                <a:cs typeface="Arial"/>
              </a:rPr>
              <a:t>un </a:t>
            </a:r>
            <a:r>
              <a:rPr sz="1400" b="1" spc="-5" dirty="0">
                <a:latin typeface="Arial"/>
                <a:cs typeface="Arial"/>
              </a:rPr>
              <a:t>atout clé </a:t>
            </a:r>
            <a:r>
              <a:rPr sz="1400" b="1" dirty="0">
                <a:latin typeface="Arial"/>
                <a:cs typeface="Arial"/>
              </a:rPr>
              <a:t>pour </a:t>
            </a:r>
            <a:r>
              <a:rPr sz="1400" b="1" spc="-5" dirty="0">
                <a:latin typeface="Arial"/>
                <a:cs typeface="Arial"/>
              </a:rPr>
              <a:t>les</a:t>
            </a:r>
            <a:r>
              <a:rPr sz="1400" b="1" spc="-65" dirty="0">
                <a:latin typeface="Arial"/>
                <a:cs typeface="Arial"/>
              </a:rPr>
              <a:t> </a:t>
            </a:r>
            <a:r>
              <a:rPr sz="1400" b="1" spc="-5" dirty="0">
                <a:latin typeface="Arial"/>
                <a:cs typeface="Arial"/>
              </a:rPr>
              <a:t>entreprises.</a:t>
            </a:r>
            <a:endParaRPr sz="1400">
              <a:latin typeface="Arial"/>
              <a:cs typeface="Arial"/>
            </a:endParaRPr>
          </a:p>
        </p:txBody>
      </p:sp>
      <p:sp>
        <p:nvSpPr>
          <p:cNvPr id="10" name="object 10"/>
          <p:cNvSpPr txBox="1">
            <a:spLocks noGrp="1"/>
          </p:cNvSpPr>
          <p:nvPr>
            <p:ph type="title"/>
          </p:nvPr>
        </p:nvSpPr>
        <p:spPr>
          <a:xfrm>
            <a:off x="862330" y="425703"/>
            <a:ext cx="2696210" cy="360680"/>
          </a:xfrm>
          <a:prstGeom prst="rect">
            <a:avLst/>
          </a:prstGeom>
        </p:spPr>
        <p:txBody>
          <a:bodyPr vert="horz" wrap="square" lIns="0" tIns="12700" rIns="0" bIns="0" rtlCol="0">
            <a:spAutoFit/>
          </a:bodyPr>
          <a:lstStyle/>
          <a:p>
            <a:pPr marL="12700">
              <a:lnSpc>
                <a:spcPct val="100000"/>
              </a:lnSpc>
              <a:spcBef>
                <a:spcPts val="100"/>
              </a:spcBef>
            </a:pPr>
            <a:r>
              <a:rPr sz="2200" spc="-5" dirty="0">
                <a:solidFill>
                  <a:srgbClr val="000000"/>
                </a:solidFill>
              </a:rPr>
              <a:t>EnR Entreprises</a:t>
            </a:r>
            <a:r>
              <a:rPr sz="2200" spc="-95" dirty="0">
                <a:solidFill>
                  <a:srgbClr val="000000"/>
                </a:solidFill>
              </a:rPr>
              <a:t> </a:t>
            </a:r>
            <a:r>
              <a:rPr sz="2200" spc="-5" dirty="0">
                <a:solidFill>
                  <a:srgbClr val="000000"/>
                </a:solidFill>
              </a:rPr>
              <a:t>2018</a:t>
            </a:r>
            <a:endParaRPr sz="2200"/>
          </a:p>
        </p:txBody>
      </p:sp>
      <p:pic>
        <p:nvPicPr>
          <p:cNvPr id="14" name="Picture 1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9314" y="1365412"/>
            <a:ext cx="2320708" cy="15469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8558" y="3977176"/>
            <a:ext cx="2341801" cy="15609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Picture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84243" y="4942713"/>
            <a:ext cx="2312461" cy="15414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7" name="Connecteur droit 16">
            <a:extLst>
              <a:ext uri="{FF2B5EF4-FFF2-40B4-BE49-F238E27FC236}">
                <a16:creationId xmlns:a16="http://schemas.microsoft.com/office/drawing/2014/main" id="{A6C47E79-6F4D-2949-A3C4-A94C416025D8}"/>
              </a:ext>
            </a:extLst>
          </p:cNvPr>
          <p:cNvCxnSpPr>
            <a:cxnSpLocks/>
          </p:cNvCxnSpPr>
          <p:nvPr/>
        </p:nvCxnSpPr>
        <p:spPr>
          <a:xfrm>
            <a:off x="868381" y="964500"/>
            <a:ext cx="3115862" cy="0"/>
          </a:xfrm>
          <a:prstGeom prst="line">
            <a:avLst/>
          </a:prstGeom>
          <a:ln w="34925" cmpd="sng">
            <a:solidFill>
              <a:schemeClr val="accent5"/>
            </a:solidFill>
            <a:headEnd type="non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772400" y="1508759"/>
            <a:ext cx="3089909" cy="3522473"/>
          </a:xfrm>
          <a:custGeom>
            <a:avLst/>
            <a:gdLst/>
            <a:ahLst/>
            <a:cxnLst/>
            <a:rect l="l" t="t" r="r" b="b"/>
            <a:pathLst>
              <a:path w="2918459" h="3449320">
                <a:moveTo>
                  <a:pt x="0" y="3449320"/>
                </a:moveTo>
                <a:lnTo>
                  <a:pt x="2918459" y="3449320"/>
                </a:lnTo>
                <a:lnTo>
                  <a:pt x="2918459" y="0"/>
                </a:lnTo>
                <a:lnTo>
                  <a:pt x="0" y="0"/>
                </a:lnTo>
                <a:lnTo>
                  <a:pt x="0" y="3449320"/>
                </a:lnTo>
                <a:close/>
              </a:path>
            </a:pathLst>
          </a:custGeom>
          <a:solidFill>
            <a:srgbClr val="4EC0DB"/>
          </a:solidFill>
        </p:spPr>
        <p:txBody>
          <a:bodyPr wrap="square" lIns="0" tIns="0" rIns="0" bIns="0" rtlCol="0"/>
          <a:lstStyle/>
          <a:p>
            <a:endParaRPr/>
          </a:p>
        </p:txBody>
      </p:sp>
      <p:sp>
        <p:nvSpPr>
          <p:cNvPr id="3" name="object 3"/>
          <p:cNvSpPr/>
          <p:nvPr/>
        </p:nvSpPr>
        <p:spPr>
          <a:xfrm>
            <a:off x="1307122" y="1537968"/>
            <a:ext cx="3164839" cy="3493264"/>
          </a:xfrm>
          <a:custGeom>
            <a:avLst/>
            <a:gdLst/>
            <a:ahLst/>
            <a:cxnLst/>
            <a:rect l="l" t="t" r="r" b="b"/>
            <a:pathLst>
              <a:path w="2921000" h="3449320">
                <a:moveTo>
                  <a:pt x="0" y="3449320"/>
                </a:moveTo>
                <a:lnTo>
                  <a:pt x="2921000" y="3449320"/>
                </a:lnTo>
                <a:lnTo>
                  <a:pt x="2921000" y="0"/>
                </a:lnTo>
                <a:lnTo>
                  <a:pt x="0" y="0"/>
                </a:lnTo>
                <a:lnTo>
                  <a:pt x="0" y="3449320"/>
                </a:lnTo>
                <a:close/>
              </a:path>
            </a:pathLst>
          </a:custGeom>
          <a:solidFill>
            <a:srgbClr val="4EC0DB"/>
          </a:solidFill>
        </p:spPr>
        <p:txBody>
          <a:bodyPr wrap="square" lIns="0" tIns="0" rIns="0" bIns="0" rtlCol="0"/>
          <a:lstStyle/>
          <a:p>
            <a:endParaRPr/>
          </a:p>
        </p:txBody>
      </p:sp>
      <p:sp>
        <p:nvSpPr>
          <p:cNvPr id="4" name="object 4"/>
          <p:cNvSpPr txBox="1">
            <a:spLocks noGrp="1"/>
          </p:cNvSpPr>
          <p:nvPr>
            <p:ph type="title"/>
          </p:nvPr>
        </p:nvSpPr>
        <p:spPr>
          <a:xfrm>
            <a:off x="824547" y="420052"/>
            <a:ext cx="5631815" cy="361315"/>
          </a:xfrm>
          <a:prstGeom prst="rect">
            <a:avLst/>
          </a:prstGeom>
        </p:spPr>
        <p:txBody>
          <a:bodyPr vert="horz" wrap="square" lIns="0" tIns="12700" rIns="0" bIns="0" rtlCol="0">
            <a:spAutoFit/>
          </a:bodyPr>
          <a:lstStyle/>
          <a:p>
            <a:pPr marL="12700">
              <a:lnSpc>
                <a:spcPct val="100000"/>
              </a:lnSpc>
              <a:spcBef>
                <a:spcPts val="100"/>
              </a:spcBef>
            </a:pPr>
            <a:r>
              <a:rPr sz="2200" spc="-5" dirty="0">
                <a:solidFill>
                  <a:srgbClr val="000000"/>
                </a:solidFill>
              </a:rPr>
              <a:t>Pourquoi </a:t>
            </a:r>
            <a:r>
              <a:rPr sz="2200" dirty="0">
                <a:solidFill>
                  <a:srgbClr val="000000"/>
                </a:solidFill>
              </a:rPr>
              <a:t>participer à </a:t>
            </a:r>
            <a:r>
              <a:rPr sz="2200" spc="-5" dirty="0">
                <a:solidFill>
                  <a:srgbClr val="000000"/>
                </a:solidFill>
              </a:rPr>
              <a:t>EnR </a:t>
            </a:r>
            <a:r>
              <a:rPr sz="2200" dirty="0">
                <a:solidFill>
                  <a:srgbClr val="000000"/>
                </a:solidFill>
              </a:rPr>
              <a:t>Entreprises</a:t>
            </a:r>
            <a:r>
              <a:rPr sz="2200" spc="-140" dirty="0">
                <a:solidFill>
                  <a:srgbClr val="000000"/>
                </a:solidFill>
              </a:rPr>
              <a:t> </a:t>
            </a:r>
            <a:r>
              <a:rPr sz="2200" spc="-5" dirty="0">
                <a:solidFill>
                  <a:srgbClr val="000000"/>
                </a:solidFill>
              </a:rPr>
              <a:t>2019</a:t>
            </a:r>
            <a:endParaRPr sz="2200" dirty="0"/>
          </a:p>
        </p:txBody>
      </p:sp>
      <p:sp>
        <p:nvSpPr>
          <p:cNvPr id="6" name="object 6"/>
          <p:cNvSpPr/>
          <p:nvPr/>
        </p:nvSpPr>
        <p:spPr>
          <a:xfrm>
            <a:off x="10791190" y="0"/>
            <a:ext cx="71120" cy="316230"/>
          </a:xfrm>
          <a:custGeom>
            <a:avLst/>
            <a:gdLst/>
            <a:ahLst/>
            <a:cxnLst/>
            <a:rect l="l" t="t" r="r" b="b"/>
            <a:pathLst>
              <a:path w="71120" h="316230">
                <a:moveTo>
                  <a:pt x="0" y="316229"/>
                </a:moveTo>
                <a:lnTo>
                  <a:pt x="1349" y="271212"/>
                </a:lnTo>
                <a:lnTo>
                  <a:pt x="5351" y="226830"/>
                </a:lnTo>
                <a:lnTo>
                  <a:pt x="11936" y="183146"/>
                </a:lnTo>
                <a:lnTo>
                  <a:pt x="21034" y="140221"/>
                </a:lnTo>
                <a:lnTo>
                  <a:pt x="32576" y="98119"/>
                </a:lnTo>
                <a:lnTo>
                  <a:pt x="46492" y="56902"/>
                </a:lnTo>
                <a:lnTo>
                  <a:pt x="62712" y="16632"/>
                </a:lnTo>
                <a:lnTo>
                  <a:pt x="70531" y="0"/>
                </a:lnTo>
              </a:path>
            </a:pathLst>
          </a:custGeom>
          <a:ln w="12699">
            <a:solidFill>
              <a:srgbClr val="4EC0DB"/>
            </a:solidFill>
          </a:ln>
        </p:spPr>
        <p:txBody>
          <a:bodyPr wrap="square" lIns="0" tIns="0" rIns="0" bIns="0" rtlCol="0"/>
          <a:lstStyle/>
          <a:p>
            <a:endParaRPr/>
          </a:p>
        </p:txBody>
      </p:sp>
      <p:sp>
        <p:nvSpPr>
          <p:cNvPr id="7" name="object 7"/>
          <p:cNvSpPr/>
          <p:nvPr/>
        </p:nvSpPr>
        <p:spPr>
          <a:xfrm>
            <a:off x="10791190" y="316229"/>
            <a:ext cx="1400810" cy="820419"/>
          </a:xfrm>
          <a:custGeom>
            <a:avLst/>
            <a:gdLst/>
            <a:ahLst/>
            <a:cxnLst/>
            <a:rect l="l" t="t" r="r" b="b"/>
            <a:pathLst>
              <a:path w="1400809" h="820419">
                <a:moveTo>
                  <a:pt x="1400809" y="692362"/>
                </a:moveTo>
                <a:lnTo>
                  <a:pt x="1330889" y="728851"/>
                </a:lnTo>
                <a:lnTo>
                  <a:pt x="1288447" y="747402"/>
                </a:lnTo>
                <a:lnTo>
                  <a:pt x="1244814" y="764005"/>
                </a:lnTo>
                <a:lnTo>
                  <a:pt x="1200058" y="778597"/>
                </a:lnTo>
                <a:lnTo>
                  <a:pt x="1154250" y="791115"/>
                </a:lnTo>
                <a:lnTo>
                  <a:pt x="1107459" y="801498"/>
                </a:lnTo>
                <a:lnTo>
                  <a:pt x="1059755" y="809682"/>
                </a:lnTo>
                <a:lnTo>
                  <a:pt x="1011208" y="815606"/>
                </a:lnTo>
                <a:lnTo>
                  <a:pt x="961886" y="819206"/>
                </a:lnTo>
                <a:lnTo>
                  <a:pt x="911859" y="820420"/>
                </a:lnTo>
                <a:lnTo>
                  <a:pt x="861833" y="819206"/>
                </a:lnTo>
                <a:lnTo>
                  <a:pt x="812511" y="815606"/>
                </a:lnTo>
                <a:lnTo>
                  <a:pt x="763964" y="809682"/>
                </a:lnTo>
                <a:lnTo>
                  <a:pt x="716260" y="801498"/>
                </a:lnTo>
                <a:lnTo>
                  <a:pt x="669469" y="791115"/>
                </a:lnTo>
                <a:lnTo>
                  <a:pt x="623661" y="778597"/>
                </a:lnTo>
                <a:lnTo>
                  <a:pt x="578905" y="764005"/>
                </a:lnTo>
                <a:lnTo>
                  <a:pt x="535272" y="747402"/>
                </a:lnTo>
                <a:lnTo>
                  <a:pt x="492830" y="728851"/>
                </a:lnTo>
                <a:lnTo>
                  <a:pt x="451649" y="708415"/>
                </a:lnTo>
                <a:lnTo>
                  <a:pt x="411799" y="686155"/>
                </a:lnTo>
                <a:lnTo>
                  <a:pt x="373349" y="662135"/>
                </a:lnTo>
                <a:lnTo>
                  <a:pt x="336369" y="636416"/>
                </a:lnTo>
                <a:lnTo>
                  <a:pt x="300928" y="609062"/>
                </a:lnTo>
                <a:lnTo>
                  <a:pt x="267096" y="580136"/>
                </a:lnTo>
                <a:lnTo>
                  <a:pt x="234943" y="549698"/>
                </a:lnTo>
                <a:lnTo>
                  <a:pt x="204538" y="517813"/>
                </a:lnTo>
                <a:lnTo>
                  <a:pt x="175950" y="484542"/>
                </a:lnTo>
                <a:lnTo>
                  <a:pt x="149250" y="449949"/>
                </a:lnTo>
                <a:lnTo>
                  <a:pt x="124507" y="414095"/>
                </a:lnTo>
                <a:lnTo>
                  <a:pt x="101789" y="377043"/>
                </a:lnTo>
                <a:lnTo>
                  <a:pt x="81168" y="338856"/>
                </a:lnTo>
                <a:lnTo>
                  <a:pt x="62712" y="299597"/>
                </a:lnTo>
                <a:lnTo>
                  <a:pt x="46492" y="259327"/>
                </a:lnTo>
                <a:lnTo>
                  <a:pt x="32576" y="218110"/>
                </a:lnTo>
                <a:lnTo>
                  <a:pt x="21034" y="176008"/>
                </a:lnTo>
                <a:lnTo>
                  <a:pt x="11936" y="133083"/>
                </a:lnTo>
                <a:lnTo>
                  <a:pt x="5351" y="89399"/>
                </a:lnTo>
                <a:lnTo>
                  <a:pt x="1349" y="45017"/>
                </a:lnTo>
                <a:lnTo>
                  <a:pt x="0" y="0"/>
                </a:lnTo>
              </a:path>
            </a:pathLst>
          </a:custGeom>
          <a:ln w="12699">
            <a:solidFill>
              <a:srgbClr val="4EC0DB"/>
            </a:solidFill>
          </a:ln>
        </p:spPr>
        <p:txBody>
          <a:bodyPr wrap="square" lIns="0" tIns="0" rIns="0" bIns="0" rtlCol="0"/>
          <a:lstStyle/>
          <a:p>
            <a:endParaRPr/>
          </a:p>
        </p:txBody>
      </p:sp>
      <p:sp>
        <p:nvSpPr>
          <p:cNvPr id="8" name="object 8"/>
          <p:cNvSpPr/>
          <p:nvPr/>
        </p:nvSpPr>
        <p:spPr>
          <a:xfrm>
            <a:off x="10943590" y="0"/>
            <a:ext cx="163830" cy="468630"/>
          </a:xfrm>
          <a:custGeom>
            <a:avLst/>
            <a:gdLst/>
            <a:ahLst/>
            <a:cxnLst/>
            <a:rect l="l" t="t" r="r" b="b"/>
            <a:pathLst>
              <a:path w="163829" h="468630">
                <a:moveTo>
                  <a:pt x="0" y="468629"/>
                </a:moveTo>
                <a:lnTo>
                  <a:pt x="1349" y="423612"/>
                </a:lnTo>
                <a:lnTo>
                  <a:pt x="5351" y="379230"/>
                </a:lnTo>
                <a:lnTo>
                  <a:pt x="11936" y="335546"/>
                </a:lnTo>
                <a:lnTo>
                  <a:pt x="21034" y="292621"/>
                </a:lnTo>
                <a:lnTo>
                  <a:pt x="32576" y="250519"/>
                </a:lnTo>
                <a:lnTo>
                  <a:pt x="46492" y="209302"/>
                </a:lnTo>
                <a:lnTo>
                  <a:pt x="62712" y="169032"/>
                </a:lnTo>
                <a:lnTo>
                  <a:pt x="81168" y="129773"/>
                </a:lnTo>
                <a:lnTo>
                  <a:pt x="101789" y="91586"/>
                </a:lnTo>
                <a:lnTo>
                  <a:pt x="124507" y="54534"/>
                </a:lnTo>
                <a:lnTo>
                  <a:pt x="149250" y="18680"/>
                </a:lnTo>
                <a:lnTo>
                  <a:pt x="163669" y="0"/>
                </a:lnTo>
              </a:path>
            </a:pathLst>
          </a:custGeom>
          <a:ln w="12700">
            <a:solidFill>
              <a:srgbClr val="4EC0DB"/>
            </a:solidFill>
          </a:ln>
        </p:spPr>
        <p:txBody>
          <a:bodyPr wrap="square" lIns="0" tIns="0" rIns="0" bIns="0" rtlCol="0"/>
          <a:lstStyle/>
          <a:p>
            <a:endParaRPr/>
          </a:p>
        </p:txBody>
      </p:sp>
      <p:sp>
        <p:nvSpPr>
          <p:cNvPr id="9" name="object 9"/>
          <p:cNvSpPr/>
          <p:nvPr/>
        </p:nvSpPr>
        <p:spPr>
          <a:xfrm>
            <a:off x="10943590" y="468630"/>
            <a:ext cx="1248410" cy="820419"/>
          </a:xfrm>
          <a:custGeom>
            <a:avLst/>
            <a:gdLst/>
            <a:ahLst/>
            <a:cxnLst/>
            <a:rect l="l" t="t" r="r" b="b"/>
            <a:pathLst>
              <a:path w="1248409" h="820419">
                <a:moveTo>
                  <a:pt x="1248409" y="762637"/>
                </a:moveTo>
                <a:lnTo>
                  <a:pt x="1200058" y="778597"/>
                </a:lnTo>
                <a:lnTo>
                  <a:pt x="1154250" y="791115"/>
                </a:lnTo>
                <a:lnTo>
                  <a:pt x="1107459" y="801498"/>
                </a:lnTo>
                <a:lnTo>
                  <a:pt x="1059755" y="809682"/>
                </a:lnTo>
                <a:lnTo>
                  <a:pt x="1011208" y="815606"/>
                </a:lnTo>
                <a:lnTo>
                  <a:pt x="961886" y="819206"/>
                </a:lnTo>
                <a:lnTo>
                  <a:pt x="911859" y="820420"/>
                </a:lnTo>
                <a:lnTo>
                  <a:pt x="861833" y="819206"/>
                </a:lnTo>
                <a:lnTo>
                  <a:pt x="812511" y="815606"/>
                </a:lnTo>
                <a:lnTo>
                  <a:pt x="763964" y="809682"/>
                </a:lnTo>
                <a:lnTo>
                  <a:pt x="716260" y="801498"/>
                </a:lnTo>
                <a:lnTo>
                  <a:pt x="669469" y="791115"/>
                </a:lnTo>
                <a:lnTo>
                  <a:pt x="623661" y="778597"/>
                </a:lnTo>
                <a:lnTo>
                  <a:pt x="578905" y="764005"/>
                </a:lnTo>
                <a:lnTo>
                  <a:pt x="535272" y="747402"/>
                </a:lnTo>
                <a:lnTo>
                  <a:pt x="492830" y="728851"/>
                </a:lnTo>
                <a:lnTo>
                  <a:pt x="451649" y="708415"/>
                </a:lnTo>
                <a:lnTo>
                  <a:pt x="411799" y="686155"/>
                </a:lnTo>
                <a:lnTo>
                  <a:pt x="373349" y="662135"/>
                </a:lnTo>
                <a:lnTo>
                  <a:pt x="336369" y="636416"/>
                </a:lnTo>
                <a:lnTo>
                  <a:pt x="300928" y="609062"/>
                </a:lnTo>
                <a:lnTo>
                  <a:pt x="267096" y="580136"/>
                </a:lnTo>
                <a:lnTo>
                  <a:pt x="234943" y="549698"/>
                </a:lnTo>
                <a:lnTo>
                  <a:pt x="204538" y="517813"/>
                </a:lnTo>
                <a:lnTo>
                  <a:pt x="175950" y="484542"/>
                </a:lnTo>
                <a:lnTo>
                  <a:pt x="149250" y="449949"/>
                </a:lnTo>
                <a:lnTo>
                  <a:pt x="124507" y="414095"/>
                </a:lnTo>
                <a:lnTo>
                  <a:pt x="101789" y="377043"/>
                </a:lnTo>
                <a:lnTo>
                  <a:pt x="81168" y="338856"/>
                </a:lnTo>
                <a:lnTo>
                  <a:pt x="62712" y="299597"/>
                </a:lnTo>
                <a:lnTo>
                  <a:pt x="46492" y="259327"/>
                </a:lnTo>
                <a:lnTo>
                  <a:pt x="32576" y="218110"/>
                </a:lnTo>
                <a:lnTo>
                  <a:pt x="21034" y="176008"/>
                </a:lnTo>
                <a:lnTo>
                  <a:pt x="11936" y="133083"/>
                </a:lnTo>
                <a:lnTo>
                  <a:pt x="5351" y="89399"/>
                </a:lnTo>
                <a:lnTo>
                  <a:pt x="1349" y="45017"/>
                </a:lnTo>
                <a:lnTo>
                  <a:pt x="0" y="0"/>
                </a:lnTo>
              </a:path>
            </a:pathLst>
          </a:custGeom>
          <a:ln w="12700">
            <a:solidFill>
              <a:srgbClr val="4EC0DB"/>
            </a:solidFill>
          </a:ln>
        </p:spPr>
        <p:txBody>
          <a:bodyPr wrap="square" lIns="0" tIns="0" rIns="0" bIns="0" rtlCol="0"/>
          <a:lstStyle/>
          <a:p>
            <a:endParaRPr/>
          </a:p>
        </p:txBody>
      </p:sp>
      <p:sp>
        <p:nvSpPr>
          <p:cNvPr id="10" name="object 10"/>
          <p:cNvSpPr txBox="1"/>
          <p:nvPr/>
        </p:nvSpPr>
        <p:spPr>
          <a:xfrm>
            <a:off x="3935095" y="5388609"/>
            <a:ext cx="4246245" cy="1092835"/>
          </a:xfrm>
          <a:prstGeom prst="rect">
            <a:avLst/>
          </a:prstGeom>
        </p:spPr>
        <p:txBody>
          <a:bodyPr vert="horz" wrap="square" lIns="0" tIns="12700" rIns="0" bIns="0" rtlCol="0">
            <a:spAutoFit/>
          </a:bodyPr>
          <a:lstStyle/>
          <a:p>
            <a:pPr marL="12700" marR="5080" algn="ctr">
              <a:lnSpc>
                <a:spcPct val="100000"/>
              </a:lnSpc>
              <a:spcBef>
                <a:spcPts val="100"/>
              </a:spcBef>
            </a:pPr>
            <a:r>
              <a:rPr sz="1400" b="1" dirty="0">
                <a:latin typeface="Arial"/>
                <a:cs typeface="Arial"/>
              </a:rPr>
              <a:t>« Le </a:t>
            </a:r>
            <a:r>
              <a:rPr sz="1400" b="1" spc="-10" dirty="0">
                <a:latin typeface="Arial"/>
                <a:cs typeface="Arial"/>
              </a:rPr>
              <a:t>mouvement </a:t>
            </a:r>
            <a:r>
              <a:rPr sz="1400" b="1" spc="-5" dirty="0">
                <a:latin typeface="Arial"/>
                <a:cs typeface="Arial"/>
              </a:rPr>
              <a:t>est enclenché, les entreprises  sont engagées </a:t>
            </a:r>
            <a:r>
              <a:rPr sz="1400" b="1" spc="-15" dirty="0">
                <a:latin typeface="Arial"/>
                <a:cs typeface="Arial"/>
              </a:rPr>
              <a:t>avec </a:t>
            </a:r>
            <a:r>
              <a:rPr sz="1400" b="1" spc="-5" dirty="0">
                <a:latin typeface="Arial"/>
                <a:cs typeface="Arial"/>
              </a:rPr>
              <a:t>des objectifs </a:t>
            </a:r>
            <a:r>
              <a:rPr sz="1400" b="1" spc="-10" dirty="0">
                <a:latin typeface="Arial"/>
                <a:cs typeface="Arial"/>
              </a:rPr>
              <a:t>clairs. </a:t>
            </a:r>
            <a:r>
              <a:rPr sz="1400" b="1" spc="-5" dirty="0">
                <a:latin typeface="Arial"/>
                <a:cs typeface="Arial"/>
              </a:rPr>
              <a:t>On passe  </a:t>
            </a:r>
            <a:r>
              <a:rPr sz="1400" b="1" dirty="0">
                <a:latin typeface="Arial"/>
                <a:cs typeface="Arial"/>
              </a:rPr>
              <a:t>de </a:t>
            </a:r>
            <a:r>
              <a:rPr sz="1400" b="1" spc="-5" dirty="0">
                <a:latin typeface="Arial"/>
                <a:cs typeface="Arial"/>
              </a:rPr>
              <a:t>la phase pilote </a:t>
            </a:r>
            <a:r>
              <a:rPr sz="1400" b="1" dirty="0">
                <a:latin typeface="Arial"/>
                <a:cs typeface="Arial"/>
              </a:rPr>
              <a:t>à </a:t>
            </a:r>
            <a:r>
              <a:rPr sz="1400" b="1" spc="-5" dirty="0">
                <a:latin typeface="Arial"/>
                <a:cs typeface="Arial"/>
              </a:rPr>
              <a:t>la phase </a:t>
            </a:r>
            <a:r>
              <a:rPr sz="1400" b="1" dirty="0">
                <a:latin typeface="Arial"/>
                <a:cs typeface="Arial"/>
              </a:rPr>
              <a:t>de </a:t>
            </a:r>
            <a:r>
              <a:rPr sz="1400" b="1" spc="-5" dirty="0">
                <a:latin typeface="Arial"/>
                <a:cs typeface="Arial"/>
              </a:rPr>
              <a:t>déploiement.</a:t>
            </a:r>
            <a:r>
              <a:rPr sz="1400" b="1" spc="-150" dirty="0">
                <a:latin typeface="Arial"/>
                <a:cs typeface="Arial"/>
              </a:rPr>
              <a:t> </a:t>
            </a:r>
            <a:r>
              <a:rPr sz="1400" b="1" dirty="0">
                <a:latin typeface="Arial"/>
                <a:cs typeface="Arial"/>
              </a:rPr>
              <a:t>»</a:t>
            </a:r>
            <a:endParaRPr sz="1400">
              <a:latin typeface="Arial"/>
              <a:cs typeface="Arial"/>
            </a:endParaRPr>
          </a:p>
          <a:p>
            <a:pPr marL="942340" marR="926465" algn="ctr">
              <a:lnSpc>
                <a:spcPct val="100000"/>
              </a:lnSpc>
            </a:pPr>
            <a:r>
              <a:rPr sz="1400" spc="-5" dirty="0">
                <a:latin typeface="Arial"/>
                <a:cs typeface="Arial"/>
              </a:rPr>
              <a:t>J-P </a:t>
            </a:r>
            <a:r>
              <a:rPr sz="1400" dirty="0">
                <a:latin typeface="Arial"/>
                <a:cs typeface="Arial"/>
              </a:rPr>
              <a:t>Riche, </a:t>
            </a:r>
            <a:r>
              <a:rPr sz="1400" spc="-5" dirty="0">
                <a:latin typeface="Arial"/>
                <a:cs typeface="Arial"/>
              </a:rPr>
              <a:t>Secrétaire</a:t>
            </a:r>
            <a:r>
              <a:rPr sz="1400" spc="-95" dirty="0">
                <a:latin typeface="Arial"/>
                <a:cs typeface="Arial"/>
              </a:rPr>
              <a:t> </a:t>
            </a:r>
            <a:r>
              <a:rPr sz="1400" spc="-5" dirty="0">
                <a:latin typeface="Arial"/>
                <a:cs typeface="Arial"/>
              </a:rPr>
              <a:t>général,  Institut</a:t>
            </a:r>
            <a:r>
              <a:rPr sz="1400" spc="-10" dirty="0">
                <a:latin typeface="Arial"/>
                <a:cs typeface="Arial"/>
              </a:rPr>
              <a:t> </a:t>
            </a:r>
            <a:r>
              <a:rPr sz="1400" spc="-15" dirty="0">
                <a:latin typeface="Arial"/>
                <a:cs typeface="Arial"/>
              </a:rPr>
              <a:t>Orygeen</a:t>
            </a:r>
            <a:endParaRPr sz="1400">
              <a:latin typeface="Arial"/>
              <a:cs typeface="Arial"/>
            </a:endParaRPr>
          </a:p>
        </p:txBody>
      </p:sp>
      <p:sp>
        <p:nvSpPr>
          <p:cNvPr id="11" name="object 11"/>
          <p:cNvSpPr txBox="1"/>
          <p:nvPr/>
        </p:nvSpPr>
        <p:spPr>
          <a:xfrm>
            <a:off x="1341119" y="1707896"/>
            <a:ext cx="2921000" cy="1851789"/>
          </a:xfrm>
          <a:prstGeom prst="rect">
            <a:avLst/>
          </a:prstGeom>
        </p:spPr>
        <p:txBody>
          <a:bodyPr vert="horz" wrap="square" lIns="0" tIns="12700" rIns="0" bIns="0" rtlCol="0">
            <a:spAutoFit/>
          </a:bodyPr>
          <a:lstStyle/>
          <a:p>
            <a:pPr marL="794385">
              <a:lnSpc>
                <a:spcPct val="100000"/>
              </a:lnSpc>
              <a:spcBef>
                <a:spcPts val="100"/>
              </a:spcBef>
            </a:pPr>
            <a:r>
              <a:rPr sz="1400" spc="-5" dirty="0">
                <a:latin typeface="Arial"/>
                <a:cs typeface="Arial"/>
              </a:rPr>
              <a:t>Augmenter</a:t>
            </a:r>
            <a:r>
              <a:rPr sz="1400" spc="-40" dirty="0">
                <a:latin typeface="Arial"/>
                <a:cs typeface="Arial"/>
              </a:rPr>
              <a:t> </a:t>
            </a:r>
            <a:r>
              <a:rPr sz="1400" spc="-5" dirty="0">
                <a:latin typeface="Arial"/>
                <a:cs typeface="Arial"/>
              </a:rPr>
              <a:t>votre</a:t>
            </a:r>
            <a:endParaRPr sz="1400" dirty="0">
              <a:latin typeface="Arial"/>
              <a:cs typeface="Arial"/>
            </a:endParaRPr>
          </a:p>
          <a:p>
            <a:pPr marL="767080">
              <a:lnSpc>
                <a:spcPct val="100000"/>
              </a:lnSpc>
            </a:pPr>
            <a:r>
              <a:rPr sz="1400" b="1" spc="-5" dirty="0">
                <a:latin typeface="Arial"/>
                <a:cs typeface="Arial"/>
              </a:rPr>
              <a:t>COMPETITIVITÉ</a:t>
            </a:r>
            <a:endParaRPr sz="1400" dirty="0">
              <a:latin typeface="Arial"/>
              <a:cs typeface="Arial"/>
            </a:endParaRPr>
          </a:p>
          <a:p>
            <a:pPr>
              <a:lnSpc>
                <a:spcPct val="100000"/>
              </a:lnSpc>
              <a:spcBef>
                <a:spcPts val="10"/>
              </a:spcBef>
            </a:pPr>
            <a:endParaRPr sz="1450" dirty="0">
              <a:latin typeface="Times New Roman"/>
              <a:cs typeface="Times New Roman"/>
            </a:endParaRPr>
          </a:p>
          <a:p>
            <a:pPr marL="159385" marR="197485">
              <a:lnSpc>
                <a:spcPct val="100000"/>
              </a:lnSpc>
            </a:pPr>
            <a:r>
              <a:rPr sz="1100" spc="-10" dirty="0">
                <a:latin typeface="Arial"/>
                <a:cs typeface="Arial"/>
              </a:rPr>
              <a:t>L’environnement </a:t>
            </a:r>
            <a:r>
              <a:rPr sz="1100" spc="-5" dirty="0">
                <a:latin typeface="Arial"/>
                <a:cs typeface="Arial"/>
              </a:rPr>
              <a:t>entre de plus  en </a:t>
            </a:r>
            <a:r>
              <a:rPr sz="1100" dirty="0">
                <a:latin typeface="Arial"/>
                <a:cs typeface="Arial"/>
              </a:rPr>
              <a:t>plus </a:t>
            </a:r>
            <a:r>
              <a:rPr sz="1100" spc="-5" dirty="0">
                <a:latin typeface="Arial"/>
                <a:cs typeface="Arial"/>
              </a:rPr>
              <a:t>en </a:t>
            </a:r>
            <a:r>
              <a:rPr sz="1100" dirty="0">
                <a:latin typeface="Arial"/>
                <a:cs typeface="Arial"/>
              </a:rPr>
              <a:t>ligne </a:t>
            </a:r>
            <a:r>
              <a:rPr sz="1100" spc="-5" dirty="0">
                <a:latin typeface="Arial"/>
                <a:cs typeface="Arial"/>
              </a:rPr>
              <a:t>de </a:t>
            </a:r>
            <a:r>
              <a:rPr sz="1100" dirty="0">
                <a:latin typeface="Arial"/>
                <a:cs typeface="Arial"/>
              </a:rPr>
              <a:t>compte</a:t>
            </a:r>
            <a:r>
              <a:rPr sz="1100" spc="-155" dirty="0">
                <a:latin typeface="Arial"/>
                <a:cs typeface="Arial"/>
              </a:rPr>
              <a:t> </a:t>
            </a:r>
            <a:r>
              <a:rPr sz="1100" spc="-5" dirty="0">
                <a:latin typeface="Arial"/>
                <a:cs typeface="Arial"/>
              </a:rPr>
              <a:t>dans  </a:t>
            </a:r>
            <a:r>
              <a:rPr sz="1100" dirty="0">
                <a:latin typeface="Arial"/>
                <a:cs typeface="Arial"/>
              </a:rPr>
              <a:t>les décisions des clients </a:t>
            </a:r>
            <a:r>
              <a:rPr sz="1100" spc="-5" dirty="0">
                <a:latin typeface="Arial"/>
                <a:cs typeface="Arial"/>
              </a:rPr>
              <a:t>et </a:t>
            </a:r>
            <a:r>
              <a:rPr sz="1100" dirty="0">
                <a:latin typeface="Arial"/>
                <a:cs typeface="Arial"/>
              </a:rPr>
              <a:t>des  </a:t>
            </a:r>
            <a:r>
              <a:rPr sz="1100" spc="-5" dirty="0">
                <a:latin typeface="Arial"/>
                <a:cs typeface="Arial"/>
              </a:rPr>
              <a:t>investisseurs. La maîtrise </a:t>
            </a:r>
            <a:r>
              <a:rPr sz="1100" dirty="0">
                <a:latin typeface="Arial"/>
                <a:cs typeface="Arial"/>
              </a:rPr>
              <a:t>des  </a:t>
            </a:r>
            <a:r>
              <a:rPr sz="1100" spc="-5" dirty="0">
                <a:latin typeface="Arial"/>
                <a:cs typeface="Arial"/>
              </a:rPr>
              <a:t>coûts, </a:t>
            </a:r>
            <a:r>
              <a:rPr sz="1100" dirty="0">
                <a:latin typeface="Arial"/>
                <a:cs typeface="Arial"/>
              </a:rPr>
              <a:t>le comportement  </a:t>
            </a:r>
            <a:r>
              <a:rPr sz="1100" spc="-5" dirty="0">
                <a:latin typeface="Arial"/>
                <a:cs typeface="Arial"/>
              </a:rPr>
              <a:t>responsable et </a:t>
            </a:r>
            <a:r>
              <a:rPr sz="1100" dirty="0">
                <a:latin typeface="Arial"/>
                <a:cs typeface="Arial"/>
              </a:rPr>
              <a:t>l’impact positif  sur l’image des </a:t>
            </a:r>
            <a:r>
              <a:rPr sz="1100" spc="-5" dirty="0">
                <a:latin typeface="Arial"/>
                <a:cs typeface="Arial"/>
              </a:rPr>
              <a:t>entreprises  </a:t>
            </a:r>
            <a:r>
              <a:rPr sz="1100" dirty="0">
                <a:latin typeface="Arial"/>
                <a:cs typeface="Arial"/>
              </a:rPr>
              <a:t>alimentent </a:t>
            </a:r>
            <a:r>
              <a:rPr sz="1100" spc="-5" dirty="0">
                <a:latin typeface="Arial"/>
                <a:cs typeface="Arial"/>
              </a:rPr>
              <a:t>directement </a:t>
            </a:r>
            <a:r>
              <a:rPr sz="1100" dirty="0">
                <a:latin typeface="Arial"/>
                <a:cs typeface="Arial"/>
              </a:rPr>
              <a:t>leur </a:t>
            </a:r>
            <a:r>
              <a:rPr sz="1100" spc="-5" dirty="0">
                <a:latin typeface="Arial"/>
                <a:cs typeface="Arial"/>
              </a:rPr>
              <a:t>compétitivité.</a:t>
            </a:r>
            <a:endParaRPr sz="1100" dirty="0">
              <a:latin typeface="Arial"/>
              <a:cs typeface="Arial"/>
            </a:endParaRPr>
          </a:p>
        </p:txBody>
      </p:sp>
      <p:sp>
        <p:nvSpPr>
          <p:cNvPr id="12" name="object 12"/>
          <p:cNvSpPr txBox="1"/>
          <p:nvPr/>
        </p:nvSpPr>
        <p:spPr>
          <a:xfrm>
            <a:off x="7894321" y="1707897"/>
            <a:ext cx="2895598" cy="2703304"/>
          </a:xfrm>
          <a:prstGeom prst="rect">
            <a:avLst/>
          </a:prstGeom>
        </p:spPr>
        <p:txBody>
          <a:bodyPr vert="horz" wrap="square" lIns="0" tIns="12700" rIns="0" bIns="0" rtlCol="0">
            <a:spAutoFit/>
          </a:bodyPr>
          <a:lstStyle/>
          <a:p>
            <a:pPr marL="810260" marR="339725" indent="-460375">
              <a:lnSpc>
                <a:spcPct val="100000"/>
              </a:lnSpc>
              <a:spcBef>
                <a:spcPts val="100"/>
              </a:spcBef>
            </a:pPr>
            <a:r>
              <a:rPr sz="1400" spc="-5" dirty="0">
                <a:latin typeface="Arial"/>
                <a:cs typeface="Arial"/>
              </a:rPr>
              <a:t>Participer </a:t>
            </a:r>
            <a:r>
              <a:rPr sz="1400" dirty="0">
                <a:latin typeface="Arial"/>
                <a:cs typeface="Arial"/>
              </a:rPr>
              <a:t>à la</a:t>
            </a:r>
            <a:r>
              <a:rPr sz="1400" spc="-70" dirty="0">
                <a:latin typeface="Arial"/>
                <a:cs typeface="Arial"/>
              </a:rPr>
              <a:t> </a:t>
            </a:r>
            <a:r>
              <a:rPr sz="1400" b="1" spc="-5" dirty="0">
                <a:latin typeface="Arial"/>
                <a:cs typeface="Arial"/>
              </a:rPr>
              <a:t>TRANSITION  </a:t>
            </a:r>
            <a:r>
              <a:rPr sz="1400" b="1" dirty="0">
                <a:latin typeface="Arial"/>
                <a:cs typeface="Arial"/>
              </a:rPr>
              <a:t>ÉNERGÉTIQUE</a:t>
            </a:r>
            <a:endParaRPr lang="fr-FR" sz="1400" b="1" dirty="0">
              <a:latin typeface="Arial"/>
              <a:cs typeface="Arial"/>
            </a:endParaRPr>
          </a:p>
          <a:p>
            <a:pPr marL="810260" marR="339725" indent="-460375">
              <a:lnSpc>
                <a:spcPct val="100000"/>
              </a:lnSpc>
              <a:spcBef>
                <a:spcPts val="100"/>
              </a:spcBef>
            </a:pPr>
            <a:endParaRPr sz="1400" dirty="0">
              <a:latin typeface="Arial"/>
              <a:cs typeface="Arial"/>
            </a:endParaRPr>
          </a:p>
          <a:p>
            <a:pPr>
              <a:spcBef>
                <a:spcPts val="10"/>
              </a:spcBef>
            </a:pPr>
            <a:r>
              <a:rPr lang="fr-FR" sz="1200" spc="-10" dirty="0">
                <a:latin typeface="Arial"/>
                <a:cs typeface="Arial"/>
              </a:rPr>
              <a:t>Avec 64% des consommations   énergétiques dans le monde, les entreprises ont un rôle clé à jouer dans la baisse des émissions de CO2. Outre leur responsabilité sociétale, l’augmentation de la température moyenne sur la Terre, engendrera des bouleversements économiques et humains qui peuvent mettre en péril la pérennité de chaque entreprise.</a:t>
            </a:r>
            <a:endParaRPr lang="fr-FR" sz="1200" dirty="0">
              <a:latin typeface="Arial"/>
              <a:cs typeface="Arial"/>
            </a:endParaRPr>
          </a:p>
          <a:p>
            <a:pPr>
              <a:lnSpc>
                <a:spcPct val="100000"/>
              </a:lnSpc>
              <a:spcBef>
                <a:spcPts val="10"/>
              </a:spcBef>
            </a:pPr>
            <a:endParaRPr sz="1200" dirty="0">
              <a:latin typeface="Times New Roman"/>
              <a:cs typeface="Times New Roman"/>
            </a:endParaRPr>
          </a:p>
        </p:txBody>
      </p:sp>
      <p:sp>
        <p:nvSpPr>
          <p:cNvPr id="13" name="object 13"/>
          <p:cNvSpPr txBox="1"/>
          <p:nvPr/>
        </p:nvSpPr>
        <p:spPr>
          <a:xfrm>
            <a:off x="4565650" y="1537969"/>
            <a:ext cx="3025140" cy="3493264"/>
          </a:xfrm>
          <a:prstGeom prst="rect">
            <a:avLst/>
          </a:prstGeom>
          <a:ln w="48259">
            <a:solidFill>
              <a:srgbClr val="4EC0DB"/>
            </a:solidFill>
          </a:ln>
        </p:spPr>
        <p:txBody>
          <a:bodyPr vert="horz" wrap="square" lIns="0" tIns="0" rIns="0" bIns="0" rtlCol="0">
            <a:spAutoFit/>
          </a:bodyPr>
          <a:lstStyle/>
          <a:p>
            <a:pPr>
              <a:lnSpc>
                <a:spcPct val="100000"/>
              </a:lnSpc>
            </a:pPr>
            <a:endParaRPr sz="1250" dirty="0">
              <a:latin typeface="Times New Roman"/>
              <a:cs typeface="Times New Roman"/>
            </a:endParaRPr>
          </a:p>
          <a:p>
            <a:pPr marR="11430" algn="ctr">
              <a:lnSpc>
                <a:spcPct val="100000"/>
              </a:lnSpc>
            </a:pPr>
            <a:r>
              <a:rPr sz="1400" dirty="0">
                <a:latin typeface="Arial"/>
                <a:cs typeface="Arial"/>
              </a:rPr>
              <a:t>Développer</a:t>
            </a:r>
          </a:p>
          <a:p>
            <a:pPr marL="712470">
              <a:lnSpc>
                <a:spcPct val="100000"/>
              </a:lnSpc>
            </a:pPr>
            <a:r>
              <a:rPr sz="1400" dirty="0">
                <a:latin typeface="Arial"/>
                <a:cs typeface="Arial"/>
              </a:rPr>
              <a:t>la </a:t>
            </a:r>
            <a:r>
              <a:rPr sz="1400" spc="-5" dirty="0">
                <a:latin typeface="Arial"/>
                <a:cs typeface="Arial"/>
              </a:rPr>
              <a:t>marque</a:t>
            </a:r>
            <a:r>
              <a:rPr sz="1400" spc="-60" dirty="0">
                <a:latin typeface="Arial"/>
                <a:cs typeface="Arial"/>
              </a:rPr>
              <a:t> </a:t>
            </a:r>
            <a:r>
              <a:rPr sz="1400" b="1" spc="-5" dirty="0">
                <a:latin typeface="Arial"/>
                <a:cs typeface="Arial"/>
              </a:rPr>
              <a:t>FRANCE</a:t>
            </a:r>
            <a:endParaRPr sz="1400" dirty="0">
              <a:latin typeface="Arial"/>
              <a:cs typeface="Arial"/>
            </a:endParaRPr>
          </a:p>
          <a:p>
            <a:pPr>
              <a:lnSpc>
                <a:spcPct val="100000"/>
              </a:lnSpc>
              <a:spcBef>
                <a:spcPts val="10"/>
              </a:spcBef>
            </a:pPr>
            <a:endParaRPr sz="1450" dirty="0">
              <a:latin typeface="Times New Roman"/>
              <a:cs typeface="Times New Roman"/>
            </a:endParaRPr>
          </a:p>
          <a:p>
            <a:pPr marL="222885" marR="291465">
              <a:lnSpc>
                <a:spcPct val="100000"/>
              </a:lnSpc>
            </a:pPr>
            <a:r>
              <a:rPr sz="1200" spc="-10" dirty="0">
                <a:latin typeface="Arial"/>
                <a:cs typeface="Arial"/>
              </a:rPr>
              <a:t>L’engagement </a:t>
            </a:r>
            <a:r>
              <a:rPr sz="1200" spc="-5" dirty="0">
                <a:latin typeface="Arial"/>
                <a:cs typeface="Arial"/>
              </a:rPr>
              <a:t>des entreprises  permet de positionner </a:t>
            </a:r>
            <a:r>
              <a:rPr sz="1200" dirty="0">
                <a:latin typeface="Arial"/>
                <a:cs typeface="Arial"/>
              </a:rPr>
              <a:t>la</a:t>
            </a:r>
            <a:r>
              <a:rPr sz="1200" spc="-125" dirty="0">
                <a:latin typeface="Arial"/>
                <a:cs typeface="Arial"/>
              </a:rPr>
              <a:t> </a:t>
            </a:r>
            <a:r>
              <a:rPr sz="1200" spc="-5" dirty="0">
                <a:latin typeface="Arial"/>
                <a:cs typeface="Arial"/>
              </a:rPr>
              <a:t>France  </a:t>
            </a:r>
            <a:r>
              <a:rPr sz="1200" dirty="0">
                <a:latin typeface="Arial"/>
                <a:cs typeface="Arial"/>
              </a:rPr>
              <a:t>comme </a:t>
            </a:r>
            <a:r>
              <a:rPr sz="1200" spc="-5" dirty="0">
                <a:latin typeface="Arial"/>
                <a:cs typeface="Arial"/>
              </a:rPr>
              <a:t>leader </a:t>
            </a:r>
            <a:r>
              <a:rPr sz="1200" dirty="0">
                <a:latin typeface="Arial"/>
                <a:cs typeface="Arial"/>
              </a:rPr>
              <a:t>mondial </a:t>
            </a:r>
            <a:r>
              <a:rPr sz="1200" spc="-5" dirty="0">
                <a:latin typeface="Arial"/>
                <a:cs typeface="Arial"/>
              </a:rPr>
              <a:t>de </a:t>
            </a:r>
            <a:r>
              <a:rPr sz="1200" dirty="0">
                <a:latin typeface="Arial"/>
                <a:cs typeface="Arial"/>
              </a:rPr>
              <a:t>la  </a:t>
            </a:r>
            <a:r>
              <a:rPr sz="1200" spc="-5" dirty="0">
                <a:latin typeface="Arial"/>
                <a:cs typeface="Arial"/>
              </a:rPr>
              <a:t>lutte contre </a:t>
            </a:r>
            <a:r>
              <a:rPr sz="1200" dirty="0">
                <a:latin typeface="Arial"/>
                <a:cs typeface="Arial"/>
              </a:rPr>
              <a:t>le </a:t>
            </a:r>
            <a:r>
              <a:rPr sz="1200" spc="-5" dirty="0">
                <a:latin typeface="Arial"/>
                <a:cs typeface="Arial"/>
              </a:rPr>
              <a:t>changement  </a:t>
            </a:r>
            <a:r>
              <a:rPr sz="1200" dirty="0">
                <a:latin typeface="Arial"/>
                <a:cs typeface="Arial"/>
              </a:rPr>
              <a:t>climatique, </a:t>
            </a:r>
            <a:r>
              <a:rPr sz="1200" spc="-5" dirty="0">
                <a:latin typeface="Arial"/>
                <a:cs typeface="Arial"/>
              </a:rPr>
              <a:t>au profit du  </a:t>
            </a:r>
            <a:r>
              <a:rPr sz="1200" spc="-10" dirty="0">
                <a:latin typeface="Arial"/>
                <a:cs typeface="Arial"/>
              </a:rPr>
              <a:t>rayonnement </a:t>
            </a:r>
            <a:r>
              <a:rPr sz="1200" spc="-5" dirty="0">
                <a:latin typeface="Arial"/>
                <a:cs typeface="Arial"/>
              </a:rPr>
              <a:t>économique,  culturel et </a:t>
            </a:r>
            <a:r>
              <a:rPr sz="1200" dirty="0">
                <a:latin typeface="Arial"/>
                <a:cs typeface="Arial"/>
              </a:rPr>
              <a:t>social </a:t>
            </a:r>
            <a:r>
              <a:rPr sz="1200" spc="-5" dirty="0">
                <a:latin typeface="Arial"/>
                <a:cs typeface="Arial"/>
              </a:rPr>
              <a:t>de </a:t>
            </a:r>
            <a:r>
              <a:rPr sz="1200" spc="-10" dirty="0">
                <a:latin typeface="Arial"/>
                <a:cs typeface="Arial"/>
              </a:rPr>
              <a:t>notre</a:t>
            </a:r>
            <a:r>
              <a:rPr sz="1200" spc="-85" dirty="0">
                <a:latin typeface="Arial"/>
                <a:cs typeface="Arial"/>
              </a:rPr>
              <a:t> </a:t>
            </a:r>
            <a:r>
              <a:rPr sz="1200" spc="-10" dirty="0">
                <a:latin typeface="Arial"/>
                <a:cs typeface="Arial"/>
              </a:rPr>
              <a:t>pays</a:t>
            </a:r>
            <a:r>
              <a:rPr sz="1400" spc="-10" dirty="0">
                <a:latin typeface="Arial"/>
                <a:cs typeface="Arial"/>
              </a:rPr>
              <a:t>.</a:t>
            </a:r>
            <a:endParaRPr lang="fr-FR" sz="1400" spc="-10" dirty="0">
              <a:latin typeface="Arial"/>
              <a:cs typeface="Arial"/>
            </a:endParaRPr>
          </a:p>
          <a:p>
            <a:pPr marL="222885" marR="291465">
              <a:lnSpc>
                <a:spcPct val="100000"/>
              </a:lnSpc>
            </a:pPr>
            <a:endParaRPr lang="fr-FR" sz="1400" spc="-10" dirty="0">
              <a:latin typeface="Arial"/>
              <a:cs typeface="Arial"/>
            </a:endParaRPr>
          </a:p>
          <a:p>
            <a:pPr marL="222885" marR="291465">
              <a:lnSpc>
                <a:spcPct val="100000"/>
              </a:lnSpc>
            </a:pPr>
            <a:endParaRPr lang="fr-FR" sz="1400" spc="-10" dirty="0">
              <a:latin typeface="Arial"/>
              <a:cs typeface="Arial"/>
            </a:endParaRPr>
          </a:p>
          <a:p>
            <a:pPr marL="222885" marR="291465">
              <a:lnSpc>
                <a:spcPct val="100000"/>
              </a:lnSpc>
            </a:pPr>
            <a:endParaRPr lang="fr-FR" sz="1400" spc="-10" dirty="0">
              <a:latin typeface="Arial"/>
              <a:cs typeface="Arial"/>
            </a:endParaRPr>
          </a:p>
          <a:p>
            <a:pPr marL="222885" marR="291465">
              <a:lnSpc>
                <a:spcPct val="100000"/>
              </a:lnSpc>
            </a:pPr>
            <a:endParaRPr lang="fr-FR" sz="1400" spc="-10" dirty="0">
              <a:latin typeface="Arial"/>
              <a:cs typeface="Arial"/>
            </a:endParaRPr>
          </a:p>
          <a:p>
            <a:pPr marL="222885" marR="291465">
              <a:lnSpc>
                <a:spcPct val="100000"/>
              </a:lnSpc>
            </a:pPr>
            <a:endParaRPr lang="fr-FR" sz="1400" spc="-10" dirty="0">
              <a:latin typeface="Arial"/>
              <a:cs typeface="Arial"/>
            </a:endParaRPr>
          </a:p>
          <a:p>
            <a:pPr marL="222885" marR="291465">
              <a:lnSpc>
                <a:spcPct val="100000"/>
              </a:lnSpc>
            </a:pPr>
            <a:endParaRPr lang="fr-FR" sz="1400" dirty="0">
              <a:latin typeface="Arial"/>
              <a:cs typeface="Arial"/>
            </a:endParaRPr>
          </a:p>
          <a:p>
            <a:pPr marL="222885" marR="291465">
              <a:lnSpc>
                <a:spcPct val="100000"/>
              </a:lnSpc>
            </a:pPr>
            <a:endParaRPr lang="fr-FR" sz="1400" spc="-10" dirty="0">
              <a:latin typeface="Arial"/>
              <a:cs typeface="Arial"/>
            </a:endParaRPr>
          </a:p>
        </p:txBody>
      </p:sp>
      <p:sp>
        <p:nvSpPr>
          <p:cNvPr id="14" name="object 14"/>
          <p:cNvSpPr/>
          <p:nvPr/>
        </p:nvSpPr>
        <p:spPr>
          <a:xfrm>
            <a:off x="3578859" y="4356100"/>
            <a:ext cx="510539" cy="510539"/>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5" name="object 15"/>
          <p:cNvSpPr/>
          <p:nvPr/>
        </p:nvSpPr>
        <p:spPr>
          <a:xfrm>
            <a:off x="6906259" y="4415312"/>
            <a:ext cx="576579" cy="445455"/>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6" name="object 16"/>
          <p:cNvSpPr/>
          <p:nvPr/>
        </p:nvSpPr>
        <p:spPr>
          <a:xfrm>
            <a:off x="10198100" y="4320540"/>
            <a:ext cx="502920" cy="502919"/>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cxnSp>
        <p:nvCxnSpPr>
          <p:cNvPr id="17" name="Connecteur droit 16">
            <a:extLst>
              <a:ext uri="{FF2B5EF4-FFF2-40B4-BE49-F238E27FC236}">
                <a16:creationId xmlns:a16="http://schemas.microsoft.com/office/drawing/2014/main" id="{DBF88B1C-2880-1D43-B8CB-D5512FB41B6C}"/>
              </a:ext>
            </a:extLst>
          </p:cNvPr>
          <p:cNvCxnSpPr>
            <a:cxnSpLocks/>
          </p:cNvCxnSpPr>
          <p:nvPr/>
        </p:nvCxnSpPr>
        <p:spPr>
          <a:xfrm>
            <a:off x="868381" y="964500"/>
            <a:ext cx="5837219" cy="0"/>
          </a:xfrm>
          <a:prstGeom prst="line">
            <a:avLst/>
          </a:prstGeom>
          <a:ln w="34925" cmpd="sng">
            <a:solidFill>
              <a:schemeClr val="accent5"/>
            </a:solidFill>
            <a:headEnd type="non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title"/>
          </p:nvPr>
        </p:nvSpPr>
        <p:spPr>
          <a:xfrm>
            <a:off x="6019800" y="75539"/>
            <a:ext cx="4915218" cy="351378"/>
          </a:xfrm>
          <a:prstGeom prst="rect">
            <a:avLst/>
          </a:prstGeom>
        </p:spPr>
        <p:txBody>
          <a:bodyPr vert="horz" wrap="square" lIns="0" tIns="12700" rIns="0" bIns="0" rtlCol="0">
            <a:spAutoFit/>
          </a:bodyPr>
          <a:lstStyle/>
          <a:p>
            <a:pPr marL="12700">
              <a:lnSpc>
                <a:spcPct val="100000"/>
              </a:lnSpc>
              <a:spcBef>
                <a:spcPts val="100"/>
              </a:spcBef>
            </a:pPr>
            <a:r>
              <a:rPr lang="fr-FR" sz="2200" spc="-5" dirty="0">
                <a:solidFill>
                  <a:srgbClr val="000000"/>
                </a:solidFill>
              </a:rPr>
              <a:t>Le programme </a:t>
            </a:r>
            <a:r>
              <a:rPr sz="2200" spc="-5" dirty="0">
                <a:solidFill>
                  <a:srgbClr val="000000"/>
                </a:solidFill>
              </a:rPr>
              <a:t>EnR Entreprises</a:t>
            </a:r>
            <a:r>
              <a:rPr sz="2200" spc="-95" dirty="0">
                <a:solidFill>
                  <a:srgbClr val="000000"/>
                </a:solidFill>
              </a:rPr>
              <a:t> </a:t>
            </a:r>
            <a:r>
              <a:rPr sz="2200" spc="-5" dirty="0">
                <a:solidFill>
                  <a:srgbClr val="000000"/>
                </a:solidFill>
              </a:rPr>
              <a:t>2019</a:t>
            </a:r>
            <a:endParaRPr sz="2200" dirty="0"/>
          </a:p>
        </p:txBody>
      </p:sp>
      <p:sp>
        <p:nvSpPr>
          <p:cNvPr id="18" name="object 6"/>
          <p:cNvSpPr/>
          <p:nvPr/>
        </p:nvSpPr>
        <p:spPr>
          <a:xfrm>
            <a:off x="10791190" y="0"/>
            <a:ext cx="71120" cy="316230"/>
          </a:xfrm>
          <a:custGeom>
            <a:avLst/>
            <a:gdLst/>
            <a:ahLst/>
            <a:cxnLst/>
            <a:rect l="l" t="t" r="r" b="b"/>
            <a:pathLst>
              <a:path w="71120" h="316230">
                <a:moveTo>
                  <a:pt x="0" y="316229"/>
                </a:moveTo>
                <a:lnTo>
                  <a:pt x="1349" y="271212"/>
                </a:lnTo>
                <a:lnTo>
                  <a:pt x="5351" y="226830"/>
                </a:lnTo>
                <a:lnTo>
                  <a:pt x="11936" y="183146"/>
                </a:lnTo>
                <a:lnTo>
                  <a:pt x="21034" y="140221"/>
                </a:lnTo>
                <a:lnTo>
                  <a:pt x="32576" y="98119"/>
                </a:lnTo>
                <a:lnTo>
                  <a:pt x="46492" y="56902"/>
                </a:lnTo>
                <a:lnTo>
                  <a:pt x="62712" y="16632"/>
                </a:lnTo>
                <a:lnTo>
                  <a:pt x="70531" y="0"/>
                </a:lnTo>
              </a:path>
            </a:pathLst>
          </a:custGeom>
          <a:ln w="12699">
            <a:solidFill>
              <a:srgbClr val="12BAD7"/>
            </a:solidFill>
          </a:ln>
        </p:spPr>
        <p:txBody>
          <a:bodyPr wrap="square" lIns="0" tIns="0" rIns="0" bIns="0" rtlCol="0"/>
          <a:lstStyle/>
          <a:p>
            <a:endParaRPr/>
          </a:p>
        </p:txBody>
      </p:sp>
      <p:sp>
        <p:nvSpPr>
          <p:cNvPr id="19" name="object 7"/>
          <p:cNvSpPr/>
          <p:nvPr/>
        </p:nvSpPr>
        <p:spPr>
          <a:xfrm>
            <a:off x="10791190" y="316229"/>
            <a:ext cx="1400810" cy="820419"/>
          </a:xfrm>
          <a:custGeom>
            <a:avLst/>
            <a:gdLst/>
            <a:ahLst/>
            <a:cxnLst/>
            <a:rect l="l" t="t" r="r" b="b"/>
            <a:pathLst>
              <a:path w="1400809" h="820419">
                <a:moveTo>
                  <a:pt x="1400809" y="692362"/>
                </a:moveTo>
                <a:lnTo>
                  <a:pt x="1330889" y="728851"/>
                </a:lnTo>
                <a:lnTo>
                  <a:pt x="1288447" y="747402"/>
                </a:lnTo>
                <a:lnTo>
                  <a:pt x="1244814" y="764005"/>
                </a:lnTo>
                <a:lnTo>
                  <a:pt x="1200058" y="778597"/>
                </a:lnTo>
                <a:lnTo>
                  <a:pt x="1154250" y="791115"/>
                </a:lnTo>
                <a:lnTo>
                  <a:pt x="1107459" y="801498"/>
                </a:lnTo>
                <a:lnTo>
                  <a:pt x="1059755" y="809682"/>
                </a:lnTo>
                <a:lnTo>
                  <a:pt x="1011208" y="815606"/>
                </a:lnTo>
                <a:lnTo>
                  <a:pt x="961886" y="819206"/>
                </a:lnTo>
                <a:lnTo>
                  <a:pt x="911859" y="820420"/>
                </a:lnTo>
                <a:lnTo>
                  <a:pt x="861833" y="819206"/>
                </a:lnTo>
                <a:lnTo>
                  <a:pt x="812511" y="815606"/>
                </a:lnTo>
                <a:lnTo>
                  <a:pt x="763964" y="809682"/>
                </a:lnTo>
                <a:lnTo>
                  <a:pt x="716260" y="801498"/>
                </a:lnTo>
                <a:lnTo>
                  <a:pt x="669469" y="791115"/>
                </a:lnTo>
                <a:lnTo>
                  <a:pt x="623661" y="778597"/>
                </a:lnTo>
                <a:lnTo>
                  <a:pt x="578905" y="764005"/>
                </a:lnTo>
                <a:lnTo>
                  <a:pt x="535272" y="747402"/>
                </a:lnTo>
                <a:lnTo>
                  <a:pt x="492830" y="728851"/>
                </a:lnTo>
                <a:lnTo>
                  <a:pt x="451649" y="708415"/>
                </a:lnTo>
                <a:lnTo>
                  <a:pt x="411799" y="686155"/>
                </a:lnTo>
                <a:lnTo>
                  <a:pt x="373349" y="662135"/>
                </a:lnTo>
                <a:lnTo>
                  <a:pt x="336369" y="636416"/>
                </a:lnTo>
                <a:lnTo>
                  <a:pt x="300928" y="609062"/>
                </a:lnTo>
                <a:lnTo>
                  <a:pt x="267096" y="580136"/>
                </a:lnTo>
                <a:lnTo>
                  <a:pt x="234943" y="549698"/>
                </a:lnTo>
                <a:lnTo>
                  <a:pt x="204538" y="517813"/>
                </a:lnTo>
                <a:lnTo>
                  <a:pt x="175950" y="484542"/>
                </a:lnTo>
                <a:lnTo>
                  <a:pt x="149250" y="449949"/>
                </a:lnTo>
                <a:lnTo>
                  <a:pt x="124507" y="414095"/>
                </a:lnTo>
                <a:lnTo>
                  <a:pt x="101789" y="377043"/>
                </a:lnTo>
                <a:lnTo>
                  <a:pt x="81168" y="338856"/>
                </a:lnTo>
                <a:lnTo>
                  <a:pt x="62712" y="299597"/>
                </a:lnTo>
                <a:lnTo>
                  <a:pt x="46492" y="259327"/>
                </a:lnTo>
                <a:lnTo>
                  <a:pt x="32576" y="218110"/>
                </a:lnTo>
                <a:lnTo>
                  <a:pt x="21034" y="176008"/>
                </a:lnTo>
                <a:lnTo>
                  <a:pt x="11936" y="133083"/>
                </a:lnTo>
                <a:lnTo>
                  <a:pt x="5351" y="89399"/>
                </a:lnTo>
                <a:lnTo>
                  <a:pt x="1349" y="45017"/>
                </a:lnTo>
                <a:lnTo>
                  <a:pt x="0" y="0"/>
                </a:lnTo>
              </a:path>
            </a:pathLst>
          </a:custGeom>
          <a:ln w="12699">
            <a:solidFill>
              <a:srgbClr val="12BAD7"/>
            </a:solidFill>
          </a:ln>
        </p:spPr>
        <p:txBody>
          <a:bodyPr wrap="square" lIns="0" tIns="0" rIns="0" bIns="0" rtlCol="0"/>
          <a:lstStyle/>
          <a:p>
            <a:endParaRPr/>
          </a:p>
        </p:txBody>
      </p:sp>
      <p:sp>
        <p:nvSpPr>
          <p:cNvPr id="20" name="object 8"/>
          <p:cNvSpPr/>
          <p:nvPr/>
        </p:nvSpPr>
        <p:spPr>
          <a:xfrm>
            <a:off x="10943590" y="0"/>
            <a:ext cx="163830" cy="468630"/>
          </a:xfrm>
          <a:custGeom>
            <a:avLst/>
            <a:gdLst/>
            <a:ahLst/>
            <a:cxnLst/>
            <a:rect l="l" t="t" r="r" b="b"/>
            <a:pathLst>
              <a:path w="163829" h="468630">
                <a:moveTo>
                  <a:pt x="0" y="468629"/>
                </a:moveTo>
                <a:lnTo>
                  <a:pt x="1349" y="423612"/>
                </a:lnTo>
                <a:lnTo>
                  <a:pt x="5351" y="379230"/>
                </a:lnTo>
                <a:lnTo>
                  <a:pt x="11936" y="335546"/>
                </a:lnTo>
                <a:lnTo>
                  <a:pt x="21034" y="292621"/>
                </a:lnTo>
                <a:lnTo>
                  <a:pt x="32576" y="250519"/>
                </a:lnTo>
                <a:lnTo>
                  <a:pt x="46492" y="209302"/>
                </a:lnTo>
                <a:lnTo>
                  <a:pt x="62712" y="169032"/>
                </a:lnTo>
                <a:lnTo>
                  <a:pt x="81168" y="129773"/>
                </a:lnTo>
                <a:lnTo>
                  <a:pt x="101789" y="91586"/>
                </a:lnTo>
                <a:lnTo>
                  <a:pt x="124507" y="54534"/>
                </a:lnTo>
                <a:lnTo>
                  <a:pt x="149250" y="18680"/>
                </a:lnTo>
                <a:lnTo>
                  <a:pt x="163669" y="0"/>
                </a:lnTo>
              </a:path>
            </a:pathLst>
          </a:custGeom>
          <a:ln w="12700">
            <a:solidFill>
              <a:srgbClr val="12BAD7"/>
            </a:solidFill>
          </a:ln>
        </p:spPr>
        <p:txBody>
          <a:bodyPr wrap="square" lIns="0" tIns="0" rIns="0" bIns="0" rtlCol="0"/>
          <a:lstStyle/>
          <a:p>
            <a:endParaRPr/>
          </a:p>
        </p:txBody>
      </p:sp>
      <p:sp>
        <p:nvSpPr>
          <p:cNvPr id="21" name="object 9"/>
          <p:cNvSpPr/>
          <p:nvPr/>
        </p:nvSpPr>
        <p:spPr>
          <a:xfrm>
            <a:off x="10943590" y="468630"/>
            <a:ext cx="1248410" cy="820419"/>
          </a:xfrm>
          <a:custGeom>
            <a:avLst/>
            <a:gdLst/>
            <a:ahLst/>
            <a:cxnLst/>
            <a:rect l="l" t="t" r="r" b="b"/>
            <a:pathLst>
              <a:path w="1248409" h="820419">
                <a:moveTo>
                  <a:pt x="1248409" y="762637"/>
                </a:moveTo>
                <a:lnTo>
                  <a:pt x="1200058" y="778597"/>
                </a:lnTo>
                <a:lnTo>
                  <a:pt x="1154250" y="791115"/>
                </a:lnTo>
                <a:lnTo>
                  <a:pt x="1107459" y="801498"/>
                </a:lnTo>
                <a:lnTo>
                  <a:pt x="1059755" y="809682"/>
                </a:lnTo>
                <a:lnTo>
                  <a:pt x="1011208" y="815606"/>
                </a:lnTo>
                <a:lnTo>
                  <a:pt x="961886" y="819206"/>
                </a:lnTo>
                <a:lnTo>
                  <a:pt x="911859" y="820420"/>
                </a:lnTo>
                <a:lnTo>
                  <a:pt x="861833" y="819206"/>
                </a:lnTo>
                <a:lnTo>
                  <a:pt x="812511" y="815606"/>
                </a:lnTo>
                <a:lnTo>
                  <a:pt x="763964" y="809682"/>
                </a:lnTo>
                <a:lnTo>
                  <a:pt x="716260" y="801498"/>
                </a:lnTo>
                <a:lnTo>
                  <a:pt x="669469" y="791115"/>
                </a:lnTo>
                <a:lnTo>
                  <a:pt x="623661" y="778597"/>
                </a:lnTo>
                <a:lnTo>
                  <a:pt x="578905" y="764005"/>
                </a:lnTo>
                <a:lnTo>
                  <a:pt x="535272" y="747402"/>
                </a:lnTo>
                <a:lnTo>
                  <a:pt x="492830" y="728851"/>
                </a:lnTo>
                <a:lnTo>
                  <a:pt x="451649" y="708415"/>
                </a:lnTo>
                <a:lnTo>
                  <a:pt x="411799" y="686155"/>
                </a:lnTo>
                <a:lnTo>
                  <a:pt x="373349" y="662135"/>
                </a:lnTo>
                <a:lnTo>
                  <a:pt x="336369" y="636416"/>
                </a:lnTo>
                <a:lnTo>
                  <a:pt x="300928" y="609062"/>
                </a:lnTo>
                <a:lnTo>
                  <a:pt x="267096" y="580136"/>
                </a:lnTo>
                <a:lnTo>
                  <a:pt x="234943" y="549698"/>
                </a:lnTo>
                <a:lnTo>
                  <a:pt x="204538" y="517813"/>
                </a:lnTo>
                <a:lnTo>
                  <a:pt x="175950" y="484542"/>
                </a:lnTo>
                <a:lnTo>
                  <a:pt x="149250" y="449949"/>
                </a:lnTo>
                <a:lnTo>
                  <a:pt x="124507" y="414095"/>
                </a:lnTo>
                <a:lnTo>
                  <a:pt x="101789" y="377043"/>
                </a:lnTo>
                <a:lnTo>
                  <a:pt x="81168" y="338856"/>
                </a:lnTo>
                <a:lnTo>
                  <a:pt x="62712" y="299597"/>
                </a:lnTo>
                <a:lnTo>
                  <a:pt x="46492" y="259327"/>
                </a:lnTo>
                <a:lnTo>
                  <a:pt x="32576" y="218110"/>
                </a:lnTo>
                <a:lnTo>
                  <a:pt x="21034" y="176008"/>
                </a:lnTo>
                <a:lnTo>
                  <a:pt x="11936" y="133083"/>
                </a:lnTo>
                <a:lnTo>
                  <a:pt x="5351" y="89399"/>
                </a:lnTo>
                <a:lnTo>
                  <a:pt x="1349" y="45017"/>
                </a:lnTo>
                <a:lnTo>
                  <a:pt x="0" y="0"/>
                </a:lnTo>
              </a:path>
            </a:pathLst>
          </a:custGeom>
          <a:ln w="12700">
            <a:solidFill>
              <a:srgbClr val="12BAD7"/>
            </a:solidFill>
          </a:ln>
        </p:spPr>
        <p:txBody>
          <a:bodyPr wrap="square" lIns="0" tIns="0" rIns="0" bIns="0" rtlCol="0"/>
          <a:lstStyle/>
          <a:p>
            <a:endParaRPr/>
          </a:p>
        </p:txBody>
      </p:sp>
      <p:sp>
        <p:nvSpPr>
          <p:cNvPr id="22" name="Rectangle 21"/>
          <p:cNvSpPr/>
          <p:nvPr/>
        </p:nvSpPr>
        <p:spPr>
          <a:xfrm>
            <a:off x="728034" y="470303"/>
            <a:ext cx="10347302" cy="6370975"/>
          </a:xfrm>
          <a:prstGeom prst="rect">
            <a:avLst/>
          </a:prstGeom>
        </p:spPr>
        <p:txBody>
          <a:bodyPr wrap="square">
            <a:spAutoFit/>
          </a:bodyPr>
          <a:lstStyle/>
          <a:p>
            <a:r>
              <a:rPr lang="fr-FR" sz="1400" b="1" dirty="0">
                <a:solidFill>
                  <a:srgbClr val="44B8D6"/>
                </a:solidFill>
                <a:latin typeface="Arial" charset="0"/>
                <a:ea typeface="Arial" charset="0"/>
                <a:cs typeface="Arial" charset="0"/>
              </a:rPr>
              <a:t>8h30-9h00</a:t>
            </a:r>
            <a:r>
              <a:rPr lang="fr-FR" sz="1400" b="1" dirty="0">
                <a:solidFill>
                  <a:srgbClr val="4EC0DB"/>
                </a:solidFill>
                <a:latin typeface="Arial" charset="0"/>
                <a:ea typeface="Arial" charset="0"/>
                <a:cs typeface="Arial" charset="0"/>
              </a:rPr>
              <a:t> </a:t>
            </a:r>
            <a:r>
              <a:rPr lang="fr-FR" sz="1400" b="1" dirty="0">
                <a:latin typeface="Arial" charset="0"/>
                <a:ea typeface="Arial" charset="0"/>
                <a:cs typeface="Arial" charset="0"/>
              </a:rPr>
              <a:t>: ACCUEIL DES PARTICIPANTS</a:t>
            </a:r>
          </a:p>
          <a:p>
            <a:endParaRPr lang="en-US" sz="500" b="1" dirty="0">
              <a:latin typeface="Arial" charset="0"/>
              <a:ea typeface="Arial" charset="0"/>
              <a:cs typeface="Arial" charset="0"/>
            </a:endParaRPr>
          </a:p>
          <a:p>
            <a:r>
              <a:rPr lang="fr-FR" sz="1400" b="1" dirty="0">
                <a:solidFill>
                  <a:srgbClr val="44B8D6"/>
                </a:solidFill>
                <a:latin typeface="Arial" charset="0"/>
                <a:ea typeface="Arial" charset="0"/>
                <a:cs typeface="Arial" charset="0"/>
              </a:rPr>
              <a:t>9h00-9h30</a:t>
            </a:r>
            <a:r>
              <a:rPr lang="fr-FR" sz="1400" b="1" dirty="0">
                <a:latin typeface="Arial" charset="0"/>
                <a:ea typeface="Arial" charset="0"/>
                <a:cs typeface="Arial" charset="0"/>
              </a:rPr>
              <a:t> : OUVERTURE OFFICIEL</a:t>
            </a:r>
          </a:p>
          <a:p>
            <a:endParaRPr lang="en-US" sz="500" b="1" dirty="0">
              <a:latin typeface="Arial" charset="0"/>
              <a:ea typeface="Arial" charset="0"/>
              <a:cs typeface="Arial" charset="0"/>
            </a:endParaRPr>
          </a:p>
          <a:p>
            <a:r>
              <a:rPr lang="fr-FR" sz="1400" b="1" dirty="0">
                <a:solidFill>
                  <a:srgbClr val="44B8D6"/>
                </a:solidFill>
                <a:latin typeface="Arial" charset="0"/>
                <a:ea typeface="Arial" charset="0"/>
                <a:cs typeface="Arial" charset="0"/>
              </a:rPr>
              <a:t>9h30-10h15</a:t>
            </a:r>
            <a:r>
              <a:rPr lang="fr-FR" sz="1400" b="1" dirty="0">
                <a:latin typeface="Arial" charset="0"/>
                <a:ea typeface="Arial" charset="0"/>
                <a:cs typeface="Arial" charset="0"/>
              </a:rPr>
              <a:t> : </a:t>
            </a:r>
            <a:r>
              <a:rPr lang="fr-FR" sz="1400" b="1" cap="all" dirty="0">
                <a:solidFill>
                  <a:srgbClr val="000000"/>
                </a:solidFill>
                <a:latin typeface="Arial" charset="0"/>
                <a:ea typeface="Arial" charset="0"/>
                <a:cs typeface="Arial" charset="0"/>
              </a:rPr>
              <a:t>Contexte des </a:t>
            </a:r>
            <a:r>
              <a:rPr lang="fr-FR" sz="1400" b="1" cap="all" dirty="0" err="1">
                <a:solidFill>
                  <a:srgbClr val="000000"/>
                </a:solidFill>
                <a:latin typeface="Arial" charset="0"/>
                <a:ea typeface="Arial" charset="0"/>
                <a:cs typeface="Arial" charset="0"/>
              </a:rPr>
              <a:t>EnR</a:t>
            </a:r>
            <a:r>
              <a:rPr lang="fr-FR" sz="1400" b="1" cap="all" dirty="0">
                <a:solidFill>
                  <a:srgbClr val="000000"/>
                </a:solidFill>
                <a:latin typeface="Arial" charset="0"/>
                <a:ea typeface="Arial" charset="0"/>
                <a:cs typeface="Arial" charset="0"/>
              </a:rPr>
              <a:t> en France et international</a:t>
            </a:r>
          </a:p>
          <a:p>
            <a:pPr lvl="3"/>
            <a:r>
              <a:rPr lang="fr-FR" sz="1400" dirty="0">
                <a:latin typeface="Arial" charset="0"/>
                <a:ea typeface="Arial" charset="0"/>
                <a:cs typeface="Arial" charset="0"/>
              </a:rPr>
              <a:t>Un nombre grandissant d’entreprises dans le monde, intègre les ENR dans leur mix énergétique. Comment évoluent la compétitivité des ENR ? Quelle stratégie d’approvisionnement adoptent les entreprises ? Quelles sont les entreprises les plus engagées et pourquoi ?</a:t>
            </a:r>
          </a:p>
          <a:p>
            <a:pPr lvl="3"/>
            <a:endParaRPr lang="en-US" sz="800" dirty="0">
              <a:latin typeface="Arial" charset="0"/>
              <a:ea typeface="Arial" charset="0"/>
              <a:cs typeface="Arial" charset="0"/>
            </a:endParaRPr>
          </a:p>
          <a:p>
            <a:r>
              <a:rPr lang="fr-FR" sz="1400" b="1" dirty="0">
                <a:solidFill>
                  <a:srgbClr val="44B8D6"/>
                </a:solidFill>
                <a:latin typeface="Arial" charset="0"/>
                <a:ea typeface="Arial" charset="0"/>
                <a:cs typeface="Arial" charset="0"/>
              </a:rPr>
              <a:t>10h15-10h55</a:t>
            </a:r>
            <a:r>
              <a:rPr lang="fr-FR" sz="1400" b="1" dirty="0">
                <a:latin typeface="Arial" charset="0"/>
                <a:ea typeface="Arial" charset="0"/>
                <a:cs typeface="Arial" charset="0"/>
              </a:rPr>
              <a:t> : </a:t>
            </a:r>
            <a:r>
              <a:rPr lang="fr-FR" sz="1400" b="1" cap="all" dirty="0">
                <a:solidFill>
                  <a:srgbClr val="000000"/>
                </a:solidFill>
                <a:latin typeface="Arial" charset="0"/>
                <a:ea typeface="Arial" charset="0"/>
                <a:cs typeface="Arial" charset="0"/>
              </a:rPr>
              <a:t>REGARDS CROISÉS</a:t>
            </a:r>
          </a:p>
          <a:p>
            <a:endParaRPr lang="en-US" sz="500" b="1" dirty="0">
              <a:latin typeface="Arial" charset="0"/>
              <a:ea typeface="Arial" charset="0"/>
              <a:cs typeface="Arial" charset="0"/>
            </a:endParaRPr>
          </a:p>
          <a:p>
            <a:r>
              <a:rPr lang="fr-FR" sz="1400" b="1" dirty="0">
                <a:solidFill>
                  <a:srgbClr val="44B8D6"/>
                </a:solidFill>
                <a:latin typeface="Arial" charset="0"/>
                <a:ea typeface="Arial" charset="0"/>
                <a:cs typeface="Arial" charset="0"/>
              </a:rPr>
              <a:t>11h00-12h15</a:t>
            </a:r>
            <a:r>
              <a:rPr lang="fr-FR" sz="1400" b="1" dirty="0">
                <a:latin typeface="Arial" charset="0"/>
                <a:ea typeface="Arial" charset="0"/>
                <a:cs typeface="Arial" charset="0"/>
              </a:rPr>
              <a:t> : </a:t>
            </a:r>
            <a:r>
              <a:rPr lang="fr-FR" sz="1400" b="1" cap="all" dirty="0">
                <a:solidFill>
                  <a:srgbClr val="000000"/>
                </a:solidFill>
                <a:latin typeface="Arial" charset="0"/>
                <a:ea typeface="Arial" charset="0"/>
                <a:cs typeface="Arial" charset="0"/>
              </a:rPr>
              <a:t>Les premières réalisations en France</a:t>
            </a:r>
            <a:endParaRPr lang="en-US" sz="1400" b="1" dirty="0">
              <a:latin typeface="Arial" charset="0"/>
              <a:ea typeface="Arial" charset="0"/>
              <a:cs typeface="Arial" charset="0"/>
            </a:endParaRPr>
          </a:p>
          <a:p>
            <a:pPr lvl="3"/>
            <a:r>
              <a:rPr lang="fr-FR" sz="1400" dirty="0">
                <a:latin typeface="Arial" charset="0"/>
                <a:ea typeface="Arial" charset="0"/>
                <a:cs typeface="Arial" charset="0"/>
              </a:rPr>
              <a:t>Les entreprises qui font le choix des énergies renouvelables en France sont issues de secteurs économiques très divers. Quelles sont leurs attentes ? Quels sont les premiers exemples en France dans l’électricité et dans la chaleur ? Quels sont les résultats et quels obstacles ?</a:t>
            </a:r>
          </a:p>
          <a:p>
            <a:pPr lvl="3"/>
            <a:endParaRPr lang="en-US" sz="500" dirty="0">
              <a:latin typeface="Arial" charset="0"/>
              <a:ea typeface="Arial" charset="0"/>
              <a:cs typeface="Arial" charset="0"/>
            </a:endParaRPr>
          </a:p>
          <a:p>
            <a:r>
              <a:rPr lang="en-US" sz="1400" b="1" dirty="0">
                <a:solidFill>
                  <a:srgbClr val="44B8D6"/>
                </a:solidFill>
                <a:latin typeface="Arial" charset="0"/>
                <a:ea typeface="Arial" charset="0"/>
                <a:cs typeface="Arial" charset="0"/>
              </a:rPr>
              <a:t>12h15-12h45</a:t>
            </a:r>
            <a:r>
              <a:rPr lang="en-US" sz="1400" dirty="0">
                <a:latin typeface="Arial" charset="0"/>
                <a:ea typeface="Arial" charset="0"/>
                <a:cs typeface="Arial" charset="0"/>
              </a:rPr>
              <a:t> : </a:t>
            </a:r>
            <a:r>
              <a:rPr lang="en-US" sz="1400" b="1" cap="all" dirty="0">
                <a:solidFill>
                  <a:srgbClr val="000000"/>
                </a:solidFill>
                <a:latin typeface="Arial" charset="0"/>
                <a:ea typeface="Arial" charset="0"/>
                <a:cs typeface="Arial" charset="0"/>
              </a:rPr>
              <a:t>REGARDS CROISÉS</a:t>
            </a:r>
          </a:p>
          <a:p>
            <a:endParaRPr lang="en-US" sz="500" dirty="0">
              <a:latin typeface="Arial" charset="0"/>
              <a:ea typeface="Arial" charset="0"/>
              <a:cs typeface="Arial" charset="0"/>
            </a:endParaRPr>
          </a:p>
          <a:p>
            <a:r>
              <a:rPr lang="en-US" sz="1400" b="1" dirty="0">
                <a:solidFill>
                  <a:srgbClr val="44B8D6"/>
                </a:solidFill>
                <a:latin typeface="Arial" charset="0"/>
                <a:ea typeface="Arial" charset="0"/>
                <a:cs typeface="Arial" charset="0"/>
              </a:rPr>
              <a:t>12h45-14h00</a:t>
            </a:r>
            <a:r>
              <a:rPr lang="en-US" sz="1400" dirty="0">
                <a:latin typeface="Arial" charset="0"/>
                <a:ea typeface="Arial" charset="0"/>
                <a:cs typeface="Arial" charset="0"/>
              </a:rPr>
              <a:t> : </a:t>
            </a:r>
            <a:r>
              <a:rPr lang="en-US" sz="1400" b="1" cap="all" dirty="0">
                <a:solidFill>
                  <a:srgbClr val="000000"/>
                </a:solidFill>
                <a:latin typeface="Arial" charset="0"/>
                <a:ea typeface="Arial" charset="0"/>
                <a:cs typeface="Arial" charset="0"/>
              </a:rPr>
              <a:t>Cocktail déjeunatoire – </a:t>
            </a:r>
            <a:r>
              <a:rPr lang="en-US" sz="1400" b="1" cap="all" dirty="0" err="1">
                <a:solidFill>
                  <a:srgbClr val="000000"/>
                </a:solidFill>
                <a:latin typeface="Arial" charset="0"/>
                <a:ea typeface="Arial" charset="0"/>
                <a:cs typeface="Arial" charset="0"/>
              </a:rPr>
              <a:t>NeTworking</a:t>
            </a:r>
            <a:r>
              <a:rPr lang="en-US" sz="1400" b="1" cap="all" dirty="0">
                <a:solidFill>
                  <a:srgbClr val="000000"/>
                </a:solidFill>
                <a:latin typeface="Arial" charset="0"/>
                <a:ea typeface="Arial" charset="0"/>
                <a:cs typeface="Arial" charset="0"/>
              </a:rPr>
              <a:t> time</a:t>
            </a:r>
          </a:p>
          <a:p>
            <a:endParaRPr lang="en-US" sz="500" dirty="0">
              <a:latin typeface="Arial" charset="0"/>
              <a:ea typeface="Arial" charset="0"/>
              <a:cs typeface="Arial" charset="0"/>
            </a:endParaRPr>
          </a:p>
          <a:p>
            <a:r>
              <a:rPr lang="fr-FR" sz="1400" b="1" dirty="0">
                <a:solidFill>
                  <a:srgbClr val="44B8D6"/>
                </a:solidFill>
                <a:latin typeface="Arial" charset="0"/>
                <a:ea typeface="Arial" charset="0"/>
                <a:cs typeface="Arial" charset="0"/>
              </a:rPr>
              <a:t>14h00-14h30</a:t>
            </a:r>
            <a:r>
              <a:rPr lang="fr-FR" sz="1400" dirty="0">
                <a:latin typeface="Arial" charset="0"/>
                <a:ea typeface="Arial" charset="0"/>
                <a:cs typeface="Arial" charset="0"/>
              </a:rPr>
              <a:t> : </a:t>
            </a:r>
            <a:r>
              <a:rPr lang="fr-FR" sz="1400" b="1" cap="all" dirty="0">
                <a:solidFill>
                  <a:srgbClr val="000000"/>
                </a:solidFill>
                <a:latin typeface="Arial" charset="0"/>
                <a:ea typeface="Arial" charset="0"/>
                <a:cs typeface="Arial" charset="0"/>
              </a:rPr>
              <a:t>ouverture ET SYNTHÈSE DES MESSAGES DE LA MATINÉE</a:t>
            </a:r>
          </a:p>
          <a:p>
            <a:endParaRPr lang="en-US" sz="500" dirty="0">
              <a:latin typeface="Arial" charset="0"/>
              <a:ea typeface="Arial" charset="0"/>
              <a:cs typeface="Arial" charset="0"/>
            </a:endParaRPr>
          </a:p>
          <a:p>
            <a:r>
              <a:rPr lang="fr-FR" sz="1400" b="1" dirty="0">
                <a:solidFill>
                  <a:srgbClr val="44B8D6"/>
                </a:solidFill>
                <a:latin typeface="Arial" charset="0"/>
                <a:ea typeface="Arial" charset="0"/>
                <a:cs typeface="Arial" charset="0"/>
              </a:rPr>
              <a:t>14h30-15h45</a:t>
            </a:r>
            <a:r>
              <a:rPr lang="fr-FR" sz="1400" dirty="0">
                <a:latin typeface="Arial" charset="0"/>
                <a:ea typeface="Arial" charset="0"/>
                <a:cs typeface="Arial" charset="0"/>
              </a:rPr>
              <a:t> : </a:t>
            </a:r>
            <a:r>
              <a:rPr lang="fr-FR" sz="1400" b="1" cap="all" dirty="0">
                <a:solidFill>
                  <a:srgbClr val="000000"/>
                </a:solidFill>
                <a:latin typeface="Arial" charset="0"/>
                <a:ea typeface="Arial" charset="0"/>
                <a:cs typeface="Arial" charset="0"/>
              </a:rPr>
              <a:t>Les solutions de contractualisation</a:t>
            </a:r>
            <a:endParaRPr lang="en-US" sz="1400" dirty="0">
              <a:latin typeface="Arial" charset="0"/>
              <a:ea typeface="Arial" charset="0"/>
              <a:cs typeface="Arial" charset="0"/>
            </a:endParaRPr>
          </a:p>
          <a:p>
            <a:pPr lvl="3"/>
            <a:r>
              <a:rPr lang="fr-FR" sz="1400" dirty="0">
                <a:latin typeface="Arial" charset="0"/>
                <a:ea typeface="Arial" charset="0"/>
                <a:cs typeface="Arial" charset="0"/>
              </a:rPr>
              <a:t>Différentes options et architectures sont envisageables en matière de PPA et d’autoconsommation en électricité et en chaleur renouvelable. Quels sont les retours d’expérience des consommateurs et des fournisseurs ? Quelles sont les options pour le marché, les avantages et les inconvénients ?</a:t>
            </a:r>
          </a:p>
          <a:p>
            <a:pPr lvl="3"/>
            <a:endParaRPr lang="en-US" sz="500" dirty="0">
              <a:latin typeface="Arial" charset="0"/>
              <a:ea typeface="Arial" charset="0"/>
              <a:cs typeface="Arial" charset="0"/>
            </a:endParaRPr>
          </a:p>
          <a:p>
            <a:r>
              <a:rPr lang="fr-FR" sz="1400" b="1" dirty="0">
                <a:solidFill>
                  <a:srgbClr val="44B8D6"/>
                </a:solidFill>
                <a:latin typeface="Arial" charset="0"/>
                <a:ea typeface="Arial" charset="0"/>
                <a:cs typeface="Arial" charset="0"/>
              </a:rPr>
              <a:t>15h45-16h45</a:t>
            </a:r>
            <a:r>
              <a:rPr lang="fr-FR" sz="1400" dirty="0">
                <a:latin typeface="Arial" charset="0"/>
                <a:ea typeface="Arial" charset="0"/>
                <a:cs typeface="Arial" charset="0"/>
              </a:rPr>
              <a:t> : </a:t>
            </a:r>
            <a:r>
              <a:rPr lang="fr-FR" sz="1400" b="1" cap="all" dirty="0">
                <a:solidFill>
                  <a:srgbClr val="000000"/>
                </a:solidFill>
                <a:latin typeface="Arial" charset="0"/>
                <a:ea typeface="Arial" charset="0"/>
                <a:cs typeface="Arial" charset="0"/>
              </a:rPr>
              <a:t>Les barrières À lever</a:t>
            </a:r>
            <a:endParaRPr lang="en-US" sz="1400" dirty="0">
              <a:latin typeface="Arial" charset="0"/>
              <a:ea typeface="Arial" charset="0"/>
              <a:cs typeface="Arial" charset="0"/>
            </a:endParaRPr>
          </a:p>
          <a:p>
            <a:pPr lvl="3"/>
            <a:r>
              <a:rPr lang="fr-FR" sz="1400" dirty="0">
                <a:latin typeface="Arial" charset="0"/>
                <a:ea typeface="Arial" charset="0"/>
                <a:cs typeface="Arial" charset="0"/>
              </a:rPr>
              <a:t>Aujourd’hui, l’acheteur comme le producteur et le fournisseur se trouvent confrontés à différents types de risques, d’enjeux de financement et d’obstacles réglementaires. Comment les affronter et les résoudre aujourd’hui ? Comment évoluent le marché et le cadre réglementaire France et à l’international ? Quelles solutions pour demain ?</a:t>
            </a:r>
          </a:p>
          <a:p>
            <a:pPr lvl="3"/>
            <a:endParaRPr lang="en-US" sz="500" dirty="0">
              <a:latin typeface="Arial" charset="0"/>
              <a:ea typeface="Arial" charset="0"/>
              <a:cs typeface="Arial" charset="0"/>
            </a:endParaRPr>
          </a:p>
          <a:p>
            <a:r>
              <a:rPr lang="fr-FR" sz="1400" b="1" dirty="0">
                <a:solidFill>
                  <a:srgbClr val="44B8D6"/>
                </a:solidFill>
                <a:latin typeface="Arial" charset="0"/>
                <a:ea typeface="Arial" charset="0"/>
                <a:cs typeface="Arial" charset="0"/>
              </a:rPr>
              <a:t>16h45-17h00</a:t>
            </a:r>
            <a:r>
              <a:rPr lang="fr-FR" sz="1400" dirty="0">
                <a:latin typeface="Arial" charset="0"/>
                <a:ea typeface="Arial" charset="0"/>
                <a:cs typeface="Arial" charset="0"/>
              </a:rPr>
              <a:t> : </a:t>
            </a:r>
            <a:r>
              <a:rPr lang="fr-FR" sz="1400" b="1" cap="all" dirty="0">
                <a:solidFill>
                  <a:srgbClr val="000000"/>
                </a:solidFill>
                <a:latin typeface="Arial" charset="0"/>
                <a:ea typeface="Arial" charset="0"/>
                <a:cs typeface="Arial" charset="0"/>
              </a:rPr>
              <a:t>Conclusion de la journée</a:t>
            </a:r>
          </a:p>
          <a:p>
            <a:endParaRPr lang="en-US" sz="500" dirty="0">
              <a:latin typeface="Arial" charset="0"/>
              <a:ea typeface="Arial" charset="0"/>
              <a:cs typeface="Arial" charset="0"/>
            </a:endParaRPr>
          </a:p>
          <a:p>
            <a:r>
              <a:rPr lang="fr-FR" sz="1400" b="1" dirty="0">
                <a:solidFill>
                  <a:srgbClr val="44B8D6"/>
                </a:solidFill>
                <a:latin typeface="Arial" charset="0"/>
                <a:ea typeface="Arial" charset="0"/>
                <a:cs typeface="Arial" charset="0"/>
              </a:rPr>
              <a:t>17h00-18h00</a:t>
            </a:r>
            <a:r>
              <a:rPr lang="fr-FR" sz="1400" dirty="0">
                <a:latin typeface="Arial" charset="0"/>
                <a:ea typeface="Arial" charset="0"/>
                <a:cs typeface="Arial" charset="0"/>
              </a:rPr>
              <a:t> : </a:t>
            </a:r>
            <a:r>
              <a:rPr lang="fr-FR" sz="1400" b="1" cap="all" dirty="0">
                <a:solidFill>
                  <a:srgbClr val="000000"/>
                </a:solidFill>
                <a:latin typeface="Arial" charset="0"/>
                <a:ea typeface="Arial" charset="0"/>
                <a:cs typeface="Arial" charset="0"/>
              </a:rPr>
              <a:t>COCKTAIL DE CLÔTURE</a:t>
            </a:r>
            <a:endParaRPr lang="en-US" sz="1400" dirty="0">
              <a:effectLst/>
              <a:latin typeface="Arial" charset="0"/>
              <a:ea typeface="Arial" charset="0"/>
              <a:cs typeface="Arial" charset="0"/>
            </a:endParaRPr>
          </a:p>
        </p:txBody>
      </p:sp>
      <p:cxnSp>
        <p:nvCxnSpPr>
          <p:cNvPr id="9" name="Connecteur droit 8">
            <a:extLst>
              <a:ext uri="{FF2B5EF4-FFF2-40B4-BE49-F238E27FC236}">
                <a16:creationId xmlns:a16="http://schemas.microsoft.com/office/drawing/2014/main" id="{A57524DA-6D57-6B4A-965A-41933AA993E1}"/>
              </a:ext>
            </a:extLst>
          </p:cNvPr>
          <p:cNvCxnSpPr>
            <a:cxnSpLocks/>
          </p:cNvCxnSpPr>
          <p:nvPr/>
        </p:nvCxnSpPr>
        <p:spPr>
          <a:xfrm>
            <a:off x="6019800" y="533400"/>
            <a:ext cx="4771390" cy="0"/>
          </a:xfrm>
          <a:prstGeom prst="line">
            <a:avLst/>
          </a:prstGeom>
          <a:ln w="34925" cmpd="sng">
            <a:solidFill>
              <a:schemeClr val="accent5"/>
            </a:solidFill>
            <a:head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834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306820" y="3627120"/>
            <a:ext cx="5885815" cy="0"/>
          </a:xfrm>
          <a:custGeom>
            <a:avLst/>
            <a:gdLst/>
            <a:ahLst/>
            <a:cxnLst/>
            <a:rect l="l" t="t" r="r" b="b"/>
            <a:pathLst>
              <a:path w="5885815">
                <a:moveTo>
                  <a:pt x="0" y="0"/>
                </a:moveTo>
                <a:lnTo>
                  <a:pt x="5885307" y="0"/>
                </a:lnTo>
              </a:path>
            </a:pathLst>
          </a:custGeom>
          <a:ln w="82550">
            <a:solidFill>
              <a:srgbClr val="4EC0DB"/>
            </a:solidFill>
          </a:ln>
        </p:spPr>
        <p:txBody>
          <a:bodyPr wrap="square" lIns="0" tIns="0" rIns="0" bIns="0" rtlCol="0"/>
          <a:lstStyle/>
          <a:p>
            <a:endParaRPr/>
          </a:p>
        </p:txBody>
      </p:sp>
      <p:sp>
        <p:nvSpPr>
          <p:cNvPr id="3" name="object 3"/>
          <p:cNvSpPr/>
          <p:nvPr/>
        </p:nvSpPr>
        <p:spPr>
          <a:xfrm>
            <a:off x="0" y="0"/>
            <a:ext cx="6306820" cy="6858000"/>
          </a:xfrm>
          <a:custGeom>
            <a:avLst/>
            <a:gdLst/>
            <a:ahLst/>
            <a:cxnLst/>
            <a:rect l="l" t="t" r="r" b="b"/>
            <a:pathLst>
              <a:path w="6306820" h="6858000">
                <a:moveTo>
                  <a:pt x="0" y="6858000"/>
                </a:moveTo>
                <a:lnTo>
                  <a:pt x="6306820" y="6858000"/>
                </a:lnTo>
                <a:lnTo>
                  <a:pt x="6306820" y="0"/>
                </a:lnTo>
                <a:lnTo>
                  <a:pt x="0" y="0"/>
                </a:lnTo>
                <a:lnTo>
                  <a:pt x="0" y="6858000"/>
                </a:lnTo>
                <a:close/>
              </a:path>
            </a:pathLst>
          </a:custGeom>
          <a:solidFill>
            <a:srgbClr val="4EC0DB"/>
          </a:solidFill>
        </p:spPr>
        <p:txBody>
          <a:bodyPr wrap="square" lIns="0" tIns="0" rIns="0" bIns="0" rtlCol="0"/>
          <a:lstStyle/>
          <a:p>
            <a:endParaRPr/>
          </a:p>
        </p:txBody>
      </p:sp>
      <p:sp>
        <p:nvSpPr>
          <p:cNvPr id="4" name="object 4"/>
          <p:cNvSpPr/>
          <p:nvPr/>
        </p:nvSpPr>
        <p:spPr>
          <a:xfrm>
            <a:off x="1269" y="877569"/>
            <a:ext cx="4572000" cy="19050"/>
          </a:xfrm>
          <a:custGeom>
            <a:avLst/>
            <a:gdLst/>
            <a:ahLst/>
            <a:cxnLst/>
            <a:rect l="l" t="t" r="r" b="b"/>
            <a:pathLst>
              <a:path w="4572000" h="19050">
                <a:moveTo>
                  <a:pt x="4572000" y="0"/>
                </a:moveTo>
                <a:lnTo>
                  <a:pt x="0" y="18668"/>
                </a:lnTo>
              </a:path>
            </a:pathLst>
          </a:custGeom>
          <a:ln w="63500">
            <a:solidFill>
              <a:srgbClr val="FFFFFF"/>
            </a:solidFill>
          </a:ln>
        </p:spPr>
        <p:txBody>
          <a:bodyPr wrap="square" lIns="0" tIns="0" rIns="0" bIns="0" rtlCol="0"/>
          <a:lstStyle/>
          <a:p>
            <a:endParaRPr/>
          </a:p>
        </p:txBody>
      </p:sp>
      <p:sp>
        <p:nvSpPr>
          <p:cNvPr id="5" name="object 5"/>
          <p:cNvSpPr txBox="1"/>
          <p:nvPr/>
        </p:nvSpPr>
        <p:spPr>
          <a:xfrm>
            <a:off x="7739633" y="2705353"/>
            <a:ext cx="3323590" cy="452755"/>
          </a:xfrm>
          <a:prstGeom prst="rect">
            <a:avLst/>
          </a:prstGeom>
        </p:spPr>
        <p:txBody>
          <a:bodyPr vert="horz" wrap="square" lIns="0" tIns="12700" rIns="0" bIns="0" rtlCol="0">
            <a:spAutoFit/>
          </a:bodyPr>
          <a:lstStyle/>
          <a:p>
            <a:pPr marL="1305560" marR="5080" indent="-1293495">
              <a:lnSpc>
                <a:spcPct val="100000"/>
              </a:lnSpc>
              <a:spcBef>
                <a:spcPts val="100"/>
              </a:spcBef>
            </a:pPr>
            <a:r>
              <a:rPr sz="1400" spc="5" dirty="0">
                <a:latin typeface="Times New Roman"/>
                <a:cs typeface="Times New Roman"/>
              </a:rPr>
              <a:t>Offre </a:t>
            </a:r>
            <a:r>
              <a:rPr sz="1400" spc="45" dirty="0">
                <a:latin typeface="Times New Roman"/>
                <a:cs typeface="Times New Roman"/>
              </a:rPr>
              <a:t>Platinium </a:t>
            </a:r>
            <a:r>
              <a:rPr sz="1400" spc="140" dirty="0">
                <a:latin typeface="Times New Roman"/>
                <a:cs typeface="Times New Roman"/>
              </a:rPr>
              <a:t>+ </a:t>
            </a:r>
            <a:r>
              <a:rPr sz="1400" spc="55" dirty="0">
                <a:latin typeface="Times New Roman"/>
                <a:cs typeface="Times New Roman"/>
              </a:rPr>
              <a:t>Tour </a:t>
            </a:r>
            <a:r>
              <a:rPr sz="1400" spc="35" dirty="0">
                <a:latin typeface="Times New Roman"/>
                <a:cs typeface="Times New Roman"/>
              </a:rPr>
              <a:t>de </a:t>
            </a:r>
            <a:r>
              <a:rPr sz="1400" spc="40" dirty="0">
                <a:latin typeface="Times New Roman"/>
                <a:cs typeface="Times New Roman"/>
              </a:rPr>
              <a:t>cou</a:t>
            </a:r>
            <a:r>
              <a:rPr sz="1400" spc="-220" dirty="0">
                <a:latin typeface="Times New Roman"/>
                <a:cs typeface="Times New Roman"/>
              </a:rPr>
              <a:t> </a:t>
            </a:r>
            <a:r>
              <a:rPr sz="1400" spc="25" dirty="0">
                <a:latin typeface="Times New Roman"/>
                <a:cs typeface="Times New Roman"/>
              </a:rPr>
              <a:t>personnalisé  </a:t>
            </a:r>
            <a:r>
              <a:rPr sz="1400" spc="20" dirty="0">
                <a:latin typeface="Times New Roman"/>
                <a:cs typeface="Times New Roman"/>
              </a:rPr>
              <a:t>avec</a:t>
            </a:r>
            <a:r>
              <a:rPr sz="1400" spc="10" dirty="0">
                <a:latin typeface="Times New Roman"/>
                <a:cs typeface="Times New Roman"/>
              </a:rPr>
              <a:t> </a:t>
            </a:r>
            <a:r>
              <a:rPr sz="1400" spc="20" dirty="0">
                <a:latin typeface="Times New Roman"/>
                <a:cs typeface="Times New Roman"/>
              </a:rPr>
              <a:t>logo</a:t>
            </a:r>
            <a:endParaRPr sz="1400">
              <a:latin typeface="Times New Roman"/>
              <a:cs typeface="Times New Roman"/>
            </a:endParaRPr>
          </a:p>
        </p:txBody>
      </p:sp>
      <p:sp>
        <p:nvSpPr>
          <p:cNvPr id="6" name="object 6"/>
          <p:cNvSpPr txBox="1"/>
          <p:nvPr/>
        </p:nvSpPr>
        <p:spPr>
          <a:xfrm>
            <a:off x="7629525" y="4308195"/>
            <a:ext cx="3543935" cy="1577340"/>
          </a:xfrm>
          <a:prstGeom prst="rect">
            <a:avLst/>
          </a:prstGeom>
        </p:spPr>
        <p:txBody>
          <a:bodyPr vert="horz" wrap="square" lIns="0" tIns="220345" rIns="0" bIns="0" rtlCol="0">
            <a:spAutoFit/>
          </a:bodyPr>
          <a:lstStyle/>
          <a:p>
            <a:pPr algn="ctr">
              <a:lnSpc>
                <a:spcPct val="100000"/>
              </a:lnSpc>
              <a:spcBef>
                <a:spcPts val="1735"/>
              </a:spcBef>
            </a:pPr>
            <a:r>
              <a:rPr sz="2400" b="1" spc="-35" dirty="0">
                <a:latin typeface="Arial"/>
                <a:cs typeface="Arial"/>
              </a:rPr>
              <a:t>PLATINIUM</a:t>
            </a:r>
            <a:r>
              <a:rPr sz="2400" b="1" spc="85" dirty="0">
                <a:latin typeface="Arial"/>
                <a:cs typeface="Arial"/>
              </a:rPr>
              <a:t> </a:t>
            </a:r>
            <a:r>
              <a:rPr sz="2400" b="1" dirty="0">
                <a:latin typeface="Arial"/>
                <a:cs typeface="Arial"/>
              </a:rPr>
              <a:t>+</a:t>
            </a:r>
            <a:endParaRPr sz="2400">
              <a:latin typeface="Arial"/>
              <a:cs typeface="Arial"/>
            </a:endParaRPr>
          </a:p>
          <a:p>
            <a:pPr algn="ctr">
              <a:lnSpc>
                <a:spcPct val="100000"/>
              </a:lnSpc>
              <a:spcBef>
                <a:spcPts val="1220"/>
              </a:spcBef>
            </a:pPr>
            <a:r>
              <a:rPr sz="1800" b="1" spc="-30" dirty="0">
                <a:latin typeface="Arial"/>
                <a:cs typeface="Arial"/>
              </a:rPr>
              <a:t>Avec </a:t>
            </a:r>
            <a:r>
              <a:rPr sz="1800" b="1" dirty="0">
                <a:latin typeface="Arial"/>
                <a:cs typeface="Arial"/>
              </a:rPr>
              <a:t>le </a:t>
            </a:r>
            <a:r>
              <a:rPr sz="1800" b="1" spc="-25" dirty="0">
                <a:latin typeface="Arial"/>
                <a:cs typeface="Arial"/>
              </a:rPr>
              <a:t>TOTE </a:t>
            </a:r>
            <a:r>
              <a:rPr sz="1800" b="1" spc="-15" dirty="0">
                <a:latin typeface="Arial"/>
                <a:cs typeface="Arial"/>
              </a:rPr>
              <a:t>BAG</a:t>
            </a:r>
            <a:r>
              <a:rPr sz="1800" b="1" spc="85" dirty="0">
                <a:latin typeface="Arial"/>
                <a:cs typeface="Arial"/>
              </a:rPr>
              <a:t> </a:t>
            </a:r>
            <a:r>
              <a:rPr sz="1800" b="1" dirty="0">
                <a:latin typeface="Arial"/>
                <a:cs typeface="Arial"/>
              </a:rPr>
              <a:t>Personnalisé</a:t>
            </a:r>
            <a:endParaRPr sz="1800">
              <a:latin typeface="Arial"/>
              <a:cs typeface="Arial"/>
            </a:endParaRPr>
          </a:p>
          <a:p>
            <a:pPr marL="2540" algn="ctr">
              <a:lnSpc>
                <a:spcPct val="100000"/>
              </a:lnSpc>
            </a:pPr>
            <a:r>
              <a:rPr sz="1800" b="1" dirty="0">
                <a:latin typeface="Arial"/>
                <a:cs typeface="Arial"/>
              </a:rPr>
              <a:t>2 </a:t>
            </a:r>
            <a:r>
              <a:rPr sz="1800" b="1" spc="-5" dirty="0">
                <a:latin typeface="Arial"/>
                <a:cs typeface="Arial"/>
              </a:rPr>
              <a:t>partenaires</a:t>
            </a:r>
            <a:r>
              <a:rPr sz="1800" b="1" spc="-25" dirty="0">
                <a:latin typeface="Arial"/>
                <a:cs typeface="Arial"/>
              </a:rPr>
              <a:t> </a:t>
            </a:r>
            <a:r>
              <a:rPr sz="1800" b="1" spc="-5" dirty="0">
                <a:latin typeface="Arial"/>
                <a:cs typeface="Arial"/>
              </a:rPr>
              <a:t>possibles</a:t>
            </a:r>
            <a:endParaRPr sz="1800">
              <a:latin typeface="Arial"/>
              <a:cs typeface="Arial"/>
            </a:endParaRPr>
          </a:p>
          <a:p>
            <a:pPr marL="635" algn="ctr">
              <a:lnSpc>
                <a:spcPct val="100000"/>
              </a:lnSpc>
              <a:spcBef>
                <a:spcPts val="5"/>
              </a:spcBef>
            </a:pPr>
            <a:r>
              <a:rPr sz="1800" b="1" spc="-5" dirty="0">
                <a:latin typeface="Arial"/>
                <a:cs typeface="Arial"/>
              </a:rPr>
              <a:t>14 400 euros</a:t>
            </a:r>
            <a:r>
              <a:rPr sz="1800" b="1" spc="-20" dirty="0">
                <a:latin typeface="Arial"/>
                <a:cs typeface="Arial"/>
              </a:rPr>
              <a:t> </a:t>
            </a:r>
            <a:r>
              <a:rPr sz="1800" b="1" spc="-5" dirty="0">
                <a:latin typeface="Arial"/>
                <a:cs typeface="Arial"/>
              </a:rPr>
              <a:t>HT</a:t>
            </a:r>
            <a:endParaRPr sz="1800">
              <a:latin typeface="Arial"/>
              <a:cs typeface="Arial"/>
            </a:endParaRPr>
          </a:p>
        </p:txBody>
      </p:sp>
      <p:sp>
        <p:nvSpPr>
          <p:cNvPr id="7" name="object 7"/>
          <p:cNvSpPr txBox="1"/>
          <p:nvPr/>
        </p:nvSpPr>
        <p:spPr>
          <a:xfrm>
            <a:off x="8394065" y="6131877"/>
            <a:ext cx="2016760" cy="238760"/>
          </a:xfrm>
          <a:prstGeom prst="rect">
            <a:avLst/>
          </a:prstGeom>
        </p:spPr>
        <p:txBody>
          <a:bodyPr vert="horz" wrap="square" lIns="0" tIns="12700" rIns="0" bIns="0" rtlCol="0">
            <a:spAutoFit/>
          </a:bodyPr>
          <a:lstStyle/>
          <a:p>
            <a:pPr marL="12700">
              <a:lnSpc>
                <a:spcPct val="100000"/>
              </a:lnSpc>
              <a:spcBef>
                <a:spcPts val="100"/>
              </a:spcBef>
            </a:pPr>
            <a:r>
              <a:rPr sz="1400" spc="5" dirty="0">
                <a:latin typeface="Times New Roman"/>
                <a:cs typeface="Times New Roman"/>
              </a:rPr>
              <a:t>Offre </a:t>
            </a:r>
            <a:r>
              <a:rPr sz="1400" spc="45" dirty="0">
                <a:latin typeface="Times New Roman"/>
                <a:cs typeface="Times New Roman"/>
              </a:rPr>
              <a:t>Platinium </a:t>
            </a:r>
            <a:r>
              <a:rPr sz="1400" spc="140" dirty="0">
                <a:latin typeface="Times New Roman"/>
                <a:cs typeface="Times New Roman"/>
              </a:rPr>
              <a:t>+ </a:t>
            </a:r>
            <a:r>
              <a:rPr sz="1400" spc="35" dirty="0">
                <a:latin typeface="Times New Roman"/>
                <a:cs typeface="Times New Roman"/>
              </a:rPr>
              <a:t>tote</a:t>
            </a:r>
            <a:r>
              <a:rPr sz="1400" spc="-195" dirty="0">
                <a:latin typeface="Times New Roman"/>
                <a:cs typeface="Times New Roman"/>
              </a:rPr>
              <a:t> </a:t>
            </a:r>
            <a:r>
              <a:rPr sz="1400" spc="15" dirty="0">
                <a:latin typeface="Times New Roman"/>
                <a:cs typeface="Times New Roman"/>
              </a:rPr>
              <a:t>bag</a:t>
            </a:r>
            <a:endParaRPr sz="1400">
              <a:latin typeface="Times New Roman"/>
              <a:cs typeface="Times New Roman"/>
            </a:endParaRPr>
          </a:p>
        </p:txBody>
      </p:sp>
      <p:sp>
        <p:nvSpPr>
          <p:cNvPr id="8" name="object 8"/>
          <p:cNvSpPr txBox="1">
            <a:spLocks noGrp="1"/>
          </p:cNvSpPr>
          <p:nvPr>
            <p:ph type="title"/>
          </p:nvPr>
        </p:nvSpPr>
        <p:spPr>
          <a:xfrm>
            <a:off x="1774570" y="340359"/>
            <a:ext cx="1924685" cy="452120"/>
          </a:xfrm>
          <a:prstGeom prst="rect">
            <a:avLst/>
          </a:prstGeom>
        </p:spPr>
        <p:txBody>
          <a:bodyPr vert="horz" wrap="square" lIns="0" tIns="12700" rIns="0" bIns="0" rtlCol="0">
            <a:spAutoFit/>
          </a:bodyPr>
          <a:lstStyle/>
          <a:p>
            <a:pPr marL="12700">
              <a:lnSpc>
                <a:spcPct val="100000"/>
              </a:lnSpc>
              <a:spcBef>
                <a:spcPts val="100"/>
              </a:spcBef>
            </a:pPr>
            <a:r>
              <a:rPr sz="2800" b="1" dirty="0">
                <a:solidFill>
                  <a:srgbClr val="000000"/>
                </a:solidFill>
                <a:latin typeface="Arial"/>
                <a:cs typeface="Arial"/>
              </a:rPr>
              <a:t>PL</a:t>
            </a:r>
            <a:r>
              <a:rPr sz="2800" b="1" spc="-300" dirty="0">
                <a:solidFill>
                  <a:srgbClr val="000000"/>
                </a:solidFill>
                <a:latin typeface="Arial"/>
                <a:cs typeface="Arial"/>
              </a:rPr>
              <a:t>A</a:t>
            </a:r>
            <a:r>
              <a:rPr sz="2800" b="1" spc="5" dirty="0">
                <a:solidFill>
                  <a:srgbClr val="000000"/>
                </a:solidFill>
                <a:latin typeface="Arial"/>
                <a:cs typeface="Arial"/>
              </a:rPr>
              <a:t>T</a:t>
            </a:r>
            <a:r>
              <a:rPr sz="2800" b="1" dirty="0">
                <a:solidFill>
                  <a:srgbClr val="000000"/>
                </a:solidFill>
                <a:latin typeface="Arial"/>
                <a:cs typeface="Arial"/>
              </a:rPr>
              <a:t>INIUM</a:t>
            </a:r>
            <a:endParaRPr sz="2800">
              <a:latin typeface="Arial"/>
              <a:cs typeface="Arial"/>
            </a:endParaRPr>
          </a:p>
        </p:txBody>
      </p:sp>
      <p:sp>
        <p:nvSpPr>
          <p:cNvPr id="9" name="object 9"/>
          <p:cNvSpPr txBox="1"/>
          <p:nvPr/>
        </p:nvSpPr>
        <p:spPr>
          <a:xfrm>
            <a:off x="716597" y="1138173"/>
            <a:ext cx="3870960" cy="1043305"/>
          </a:xfrm>
          <a:prstGeom prst="rect">
            <a:avLst/>
          </a:prstGeom>
        </p:spPr>
        <p:txBody>
          <a:bodyPr vert="horz" wrap="square" lIns="0" tIns="12700" rIns="0" bIns="0" rtlCol="0">
            <a:spAutoFit/>
          </a:bodyPr>
          <a:lstStyle/>
          <a:p>
            <a:pPr marL="171450" algn="ctr">
              <a:lnSpc>
                <a:spcPts val="2140"/>
              </a:lnSpc>
              <a:spcBef>
                <a:spcPts val="100"/>
              </a:spcBef>
            </a:pPr>
            <a:r>
              <a:rPr sz="1800" b="1" dirty="0">
                <a:latin typeface="Arial"/>
                <a:cs typeface="Arial"/>
              </a:rPr>
              <a:t>3 partenaires</a:t>
            </a:r>
            <a:r>
              <a:rPr sz="1800" b="1" spc="-25" dirty="0">
                <a:latin typeface="Arial"/>
                <a:cs typeface="Arial"/>
              </a:rPr>
              <a:t> </a:t>
            </a:r>
            <a:r>
              <a:rPr sz="1800" b="1" spc="-5" dirty="0">
                <a:latin typeface="Arial"/>
                <a:cs typeface="Arial"/>
              </a:rPr>
              <a:t>possibles</a:t>
            </a:r>
            <a:endParaRPr sz="1800">
              <a:latin typeface="Arial"/>
              <a:cs typeface="Arial"/>
            </a:endParaRPr>
          </a:p>
          <a:p>
            <a:pPr marL="169545" algn="ctr">
              <a:lnSpc>
                <a:spcPts val="3340"/>
              </a:lnSpc>
            </a:pPr>
            <a:r>
              <a:rPr sz="2800" b="1" dirty="0">
                <a:latin typeface="Arial"/>
                <a:cs typeface="Arial"/>
              </a:rPr>
              <a:t>13 000 euros</a:t>
            </a:r>
            <a:r>
              <a:rPr sz="2800" b="1" spc="-35" dirty="0">
                <a:latin typeface="Arial"/>
                <a:cs typeface="Arial"/>
              </a:rPr>
              <a:t> </a:t>
            </a:r>
            <a:r>
              <a:rPr sz="2800" b="1" dirty="0">
                <a:latin typeface="Arial"/>
                <a:cs typeface="Arial"/>
              </a:rPr>
              <a:t>HT</a:t>
            </a:r>
            <a:endParaRPr sz="2800">
              <a:latin typeface="Arial"/>
              <a:cs typeface="Arial"/>
            </a:endParaRPr>
          </a:p>
          <a:p>
            <a:pPr marL="12700">
              <a:lnSpc>
                <a:spcPct val="100000"/>
              </a:lnSpc>
              <a:spcBef>
                <a:spcPts val="850"/>
              </a:spcBef>
              <a:tabLst>
                <a:tab pos="299085" algn="l"/>
              </a:tabLst>
            </a:pPr>
            <a:r>
              <a:rPr sz="1400" dirty="0">
                <a:latin typeface="Courier New"/>
                <a:cs typeface="Courier New"/>
              </a:rPr>
              <a:t>o	</a:t>
            </a:r>
            <a:r>
              <a:rPr sz="1400" b="1" spc="70" dirty="0">
                <a:latin typeface="Times New Roman"/>
                <a:cs typeface="Times New Roman"/>
              </a:rPr>
              <a:t>STAND </a:t>
            </a:r>
            <a:r>
              <a:rPr sz="1400" b="1" dirty="0">
                <a:latin typeface="Times New Roman"/>
                <a:cs typeface="Times New Roman"/>
              </a:rPr>
              <a:t>prémium </a:t>
            </a:r>
            <a:r>
              <a:rPr sz="1400" spc="25" dirty="0">
                <a:latin typeface="Times New Roman"/>
                <a:cs typeface="Times New Roman"/>
              </a:rPr>
              <a:t>(écran </a:t>
            </a:r>
            <a:r>
              <a:rPr sz="1400" spc="-15" dirty="0">
                <a:latin typeface="Times New Roman"/>
                <a:cs typeface="Times New Roman"/>
              </a:rPr>
              <a:t>40’ </a:t>
            </a:r>
            <a:r>
              <a:rPr sz="1400" dirty="0">
                <a:latin typeface="Times New Roman"/>
                <a:cs typeface="Times New Roman"/>
              </a:rPr>
              <a:t>&amp; </a:t>
            </a:r>
            <a:r>
              <a:rPr sz="1400" spc="45" dirty="0">
                <a:latin typeface="Times New Roman"/>
                <a:cs typeface="Times New Roman"/>
              </a:rPr>
              <a:t>Mange</a:t>
            </a:r>
            <a:r>
              <a:rPr sz="1400" spc="-140" dirty="0">
                <a:latin typeface="Times New Roman"/>
                <a:cs typeface="Times New Roman"/>
              </a:rPr>
              <a:t> </a:t>
            </a:r>
            <a:r>
              <a:rPr sz="1400" spc="35" dirty="0">
                <a:latin typeface="Times New Roman"/>
                <a:cs typeface="Times New Roman"/>
              </a:rPr>
              <a:t>debout)</a:t>
            </a:r>
            <a:endParaRPr sz="1400">
              <a:latin typeface="Times New Roman"/>
              <a:cs typeface="Times New Roman"/>
            </a:endParaRPr>
          </a:p>
        </p:txBody>
      </p:sp>
      <p:sp>
        <p:nvSpPr>
          <p:cNvPr id="10" name="object 10"/>
          <p:cNvSpPr txBox="1"/>
          <p:nvPr/>
        </p:nvSpPr>
        <p:spPr>
          <a:xfrm>
            <a:off x="716597" y="2369565"/>
            <a:ext cx="3439160" cy="238760"/>
          </a:xfrm>
          <a:prstGeom prst="rect">
            <a:avLst/>
          </a:prstGeom>
        </p:spPr>
        <p:txBody>
          <a:bodyPr vert="horz" wrap="square" lIns="0" tIns="12700" rIns="0" bIns="0" rtlCol="0">
            <a:spAutoFit/>
          </a:bodyPr>
          <a:lstStyle/>
          <a:p>
            <a:pPr marL="12700">
              <a:lnSpc>
                <a:spcPct val="100000"/>
              </a:lnSpc>
              <a:spcBef>
                <a:spcPts val="100"/>
              </a:spcBef>
              <a:tabLst>
                <a:tab pos="299085" algn="l"/>
              </a:tabLst>
            </a:pPr>
            <a:r>
              <a:rPr sz="1400" dirty="0">
                <a:latin typeface="Courier New"/>
                <a:cs typeface="Courier New"/>
              </a:rPr>
              <a:t>o	</a:t>
            </a:r>
            <a:r>
              <a:rPr sz="1400" b="1" spc="25" dirty="0">
                <a:latin typeface="Times New Roman"/>
                <a:cs typeface="Times New Roman"/>
              </a:rPr>
              <a:t>13 </a:t>
            </a:r>
            <a:r>
              <a:rPr sz="1400" b="1" spc="-5" dirty="0">
                <a:latin typeface="Times New Roman"/>
                <a:cs typeface="Times New Roman"/>
              </a:rPr>
              <a:t>badges </a:t>
            </a:r>
            <a:r>
              <a:rPr sz="1400" b="1" spc="5" dirty="0">
                <a:latin typeface="Times New Roman"/>
                <a:cs typeface="Times New Roman"/>
              </a:rPr>
              <a:t>VIP </a:t>
            </a:r>
            <a:r>
              <a:rPr sz="1400" spc="20" dirty="0">
                <a:latin typeface="Times New Roman"/>
                <a:cs typeface="Times New Roman"/>
              </a:rPr>
              <a:t>(valeur </a:t>
            </a:r>
            <a:r>
              <a:rPr sz="1400" spc="35" dirty="0">
                <a:latin typeface="Times New Roman"/>
                <a:cs typeface="Times New Roman"/>
              </a:rPr>
              <a:t>unitaire </a:t>
            </a:r>
            <a:r>
              <a:rPr sz="1400" dirty="0">
                <a:latin typeface="Times New Roman"/>
                <a:cs typeface="Times New Roman"/>
              </a:rPr>
              <a:t>:</a:t>
            </a:r>
            <a:r>
              <a:rPr sz="1400" spc="-80" dirty="0">
                <a:latin typeface="Times New Roman"/>
                <a:cs typeface="Times New Roman"/>
              </a:rPr>
              <a:t> </a:t>
            </a:r>
            <a:r>
              <a:rPr sz="1400" spc="30" dirty="0">
                <a:latin typeface="Times New Roman"/>
                <a:cs typeface="Times New Roman"/>
              </a:rPr>
              <a:t>150€HT)</a:t>
            </a:r>
            <a:endParaRPr sz="1400">
              <a:latin typeface="Times New Roman"/>
              <a:cs typeface="Times New Roman"/>
            </a:endParaRPr>
          </a:p>
        </p:txBody>
      </p:sp>
      <p:sp>
        <p:nvSpPr>
          <p:cNvPr id="11" name="object 11"/>
          <p:cNvSpPr txBox="1"/>
          <p:nvPr/>
        </p:nvSpPr>
        <p:spPr>
          <a:xfrm>
            <a:off x="716597" y="2796159"/>
            <a:ext cx="4706620" cy="879475"/>
          </a:xfrm>
          <a:prstGeom prst="rect">
            <a:avLst/>
          </a:prstGeom>
        </p:spPr>
        <p:txBody>
          <a:bodyPr vert="horz" wrap="square" lIns="0" tIns="12700" rIns="0" bIns="0" rtlCol="0">
            <a:spAutoFit/>
          </a:bodyPr>
          <a:lstStyle/>
          <a:p>
            <a:pPr marL="299720" indent="-287020">
              <a:lnSpc>
                <a:spcPct val="100000"/>
              </a:lnSpc>
              <a:spcBef>
                <a:spcPts val="100"/>
              </a:spcBef>
              <a:buFont typeface="Courier New"/>
              <a:buChar char="o"/>
              <a:tabLst>
                <a:tab pos="299085" algn="l"/>
                <a:tab pos="299720" algn="l"/>
              </a:tabLst>
            </a:pPr>
            <a:r>
              <a:rPr sz="1400" b="1" spc="20" dirty="0">
                <a:latin typeface="Times New Roman"/>
                <a:cs typeface="Times New Roman"/>
              </a:rPr>
              <a:t>Intervention </a:t>
            </a:r>
            <a:r>
              <a:rPr sz="1400" b="1" spc="5" dirty="0">
                <a:latin typeface="Times New Roman"/>
                <a:cs typeface="Times New Roman"/>
              </a:rPr>
              <a:t>de </a:t>
            </a:r>
            <a:r>
              <a:rPr sz="1400" b="1" spc="20" dirty="0">
                <a:latin typeface="Times New Roman"/>
                <a:cs typeface="Times New Roman"/>
              </a:rPr>
              <a:t>votre </a:t>
            </a:r>
            <a:r>
              <a:rPr sz="1400" b="1" dirty="0">
                <a:latin typeface="Times New Roman"/>
                <a:cs typeface="Times New Roman"/>
              </a:rPr>
              <a:t>représentant à </a:t>
            </a:r>
            <a:r>
              <a:rPr sz="1400" b="1" spc="20" dirty="0">
                <a:latin typeface="Times New Roman"/>
                <a:cs typeface="Times New Roman"/>
              </a:rPr>
              <a:t>la</a:t>
            </a:r>
            <a:r>
              <a:rPr sz="1400" b="1" spc="-135" dirty="0">
                <a:latin typeface="Times New Roman"/>
                <a:cs typeface="Times New Roman"/>
              </a:rPr>
              <a:t> </a:t>
            </a:r>
            <a:r>
              <a:rPr sz="1400" b="1" dirty="0">
                <a:latin typeface="Times New Roman"/>
                <a:cs typeface="Times New Roman"/>
              </a:rPr>
              <a:t>tribune</a:t>
            </a:r>
            <a:endParaRPr sz="1400" dirty="0">
              <a:latin typeface="Times New Roman"/>
              <a:cs typeface="Times New Roman"/>
            </a:endParaRPr>
          </a:p>
          <a:p>
            <a:pPr marL="299720" lvl="1">
              <a:lnSpc>
                <a:spcPct val="100000"/>
              </a:lnSpc>
              <a:buChar char="-"/>
              <a:tabLst>
                <a:tab pos="399415" algn="l"/>
              </a:tabLst>
            </a:pPr>
            <a:r>
              <a:rPr sz="1400" spc="25" dirty="0">
                <a:latin typeface="Times New Roman"/>
                <a:cs typeface="Times New Roman"/>
              </a:rPr>
              <a:t>Présence </a:t>
            </a:r>
            <a:r>
              <a:rPr sz="1400" spc="65" dirty="0">
                <a:latin typeface="Times New Roman"/>
                <a:cs typeface="Times New Roman"/>
              </a:rPr>
              <a:t>du </a:t>
            </a:r>
            <a:r>
              <a:rPr sz="1400" spc="75" dirty="0">
                <a:latin typeface="Times New Roman"/>
                <a:cs typeface="Times New Roman"/>
              </a:rPr>
              <a:t>nom </a:t>
            </a:r>
            <a:r>
              <a:rPr sz="1400" spc="35" dirty="0">
                <a:latin typeface="Times New Roman"/>
                <a:cs typeface="Times New Roman"/>
              </a:rPr>
              <a:t>de </a:t>
            </a:r>
            <a:r>
              <a:rPr sz="1400" spc="25" dirty="0">
                <a:latin typeface="Times New Roman"/>
                <a:cs typeface="Times New Roman"/>
              </a:rPr>
              <a:t>l’intervenant </a:t>
            </a:r>
            <a:r>
              <a:rPr sz="1400" spc="45" dirty="0">
                <a:latin typeface="Times New Roman"/>
                <a:cs typeface="Times New Roman"/>
              </a:rPr>
              <a:t>dans </a:t>
            </a:r>
            <a:r>
              <a:rPr sz="1400" spc="5" dirty="0">
                <a:latin typeface="Times New Roman"/>
                <a:cs typeface="Times New Roman"/>
              </a:rPr>
              <a:t>le</a:t>
            </a:r>
            <a:r>
              <a:rPr sz="1400" spc="-235" dirty="0">
                <a:latin typeface="Times New Roman"/>
                <a:cs typeface="Times New Roman"/>
              </a:rPr>
              <a:t> </a:t>
            </a:r>
            <a:r>
              <a:rPr sz="1400" spc="40" dirty="0">
                <a:latin typeface="Times New Roman"/>
                <a:cs typeface="Times New Roman"/>
              </a:rPr>
              <a:t>programme</a:t>
            </a:r>
            <a:endParaRPr sz="1400" dirty="0">
              <a:latin typeface="Times New Roman"/>
              <a:cs typeface="Times New Roman"/>
            </a:endParaRPr>
          </a:p>
          <a:p>
            <a:pPr marL="299720" marR="5080" lvl="1">
              <a:lnSpc>
                <a:spcPct val="100000"/>
              </a:lnSpc>
              <a:buChar char="-"/>
              <a:tabLst>
                <a:tab pos="399415" algn="l"/>
              </a:tabLst>
            </a:pPr>
            <a:r>
              <a:rPr sz="1400" spc="50" dirty="0">
                <a:latin typeface="Times New Roman"/>
                <a:cs typeface="Times New Roman"/>
              </a:rPr>
              <a:t>Annonce </a:t>
            </a:r>
            <a:r>
              <a:rPr sz="1400" spc="35" dirty="0">
                <a:latin typeface="Times New Roman"/>
                <a:cs typeface="Times New Roman"/>
              </a:rPr>
              <a:t>de </a:t>
            </a:r>
            <a:r>
              <a:rPr sz="1400" spc="25" dirty="0">
                <a:latin typeface="Times New Roman"/>
                <a:cs typeface="Times New Roman"/>
              </a:rPr>
              <a:t>l’intervenant </a:t>
            </a:r>
            <a:r>
              <a:rPr sz="1400" spc="30" dirty="0">
                <a:latin typeface="Times New Roman"/>
                <a:cs typeface="Times New Roman"/>
              </a:rPr>
              <a:t>sur </a:t>
            </a:r>
            <a:r>
              <a:rPr sz="1400" spc="25" dirty="0">
                <a:latin typeface="Times New Roman"/>
                <a:cs typeface="Times New Roman"/>
              </a:rPr>
              <a:t>twitter et </a:t>
            </a:r>
            <a:r>
              <a:rPr sz="1400" spc="45" dirty="0">
                <a:latin typeface="Times New Roman"/>
                <a:cs typeface="Times New Roman"/>
              </a:rPr>
              <a:t>LinkedIn </a:t>
            </a:r>
            <a:r>
              <a:rPr sz="1400" spc="40" dirty="0">
                <a:latin typeface="Times New Roman"/>
                <a:cs typeface="Times New Roman"/>
              </a:rPr>
              <a:t>par</a:t>
            </a:r>
            <a:r>
              <a:rPr sz="1400" spc="-225" dirty="0">
                <a:latin typeface="Times New Roman"/>
                <a:cs typeface="Times New Roman"/>
              </a:rPr>
              <a:t> </a:t>
            </a:r>
            <a:r>
              <a:rPr sz="1400" spc="15" dirty="0">
                <a:latin typeface="Times New Roman"/>
                <a:cs typeface="Times New Roman"/>
              </a:rPr>
              <a:t>bloc  </a:t>
            </a:r>
            <a:r>
              <a:rPr sz="1400" spc="30" dirty="0">
                <a:latin typeface="Times New Roman"/>
                <a:cs typeface="Times New Roman"/>
              </a:rPr>
              <a:t>personnalisé </a:t>
            </a:r>
            <a:r>
              <a:rPr sz="1400" spc="20" dirty="0">
                <a:latin typeface="Times New Roman"/>
                <a:cs typeface="Times New Roman"/>
              </a:rPr>
              <a:t>logo </a:t>
            </a:r>
            <a:r>
              <a:rPr sz="1400" spc="140" dirty="0">
                <a:latin typeface="Times New Roman"/>
                <a:cs typeface="Times New Roman"/>
              </a:rPr>
              <a:t>+</a:t>
            </a:r>
            <a:r>
              <a:rPr sz="1400" spc="-45" dirty="0">
                <a:latin typeface="Times New Roman"/>
                <a:cs typeface="Times New Roman"/>
              </a:rPr>
              <a:t> </a:t>
            </a:r>
            <a:r>
              <a:rPr sz="1400" spc="50" dirty="0">
                <a:latin typeface="Times New Roman"/>
                <a:cs typeface="Times New Roman"/>
              </a:rPr>
              <a:t>photo</a:t>
            </a:r>
            <a:endParaRPr sz="1400" dirty="0">
              <a:latin typeface="Times New Roman"/>
              <a:cs typeface="Times New Roman"/>
            </a:endParaRPr>
          </a:p>
        </p:txBody>
      </p:sp>
      <p:sp>
        <p:nvSpPr>
          <p:cNvPr id="12" name="object 12"/>
          <p:cNvSpPr txBox="1"/>
          <p:nvPr/>
        </p:nvSpPr>
        <p:spPr>
          <a:xfrm>
            <a:off x="716597" y="3863022"/>
            <a:ext cx="4524375" cy="1520190"/>
          </a:xfrm>
          <a:prstGeom prst="rect">
            <a:avLst/>
          </a:prstGeom>
        </p:spPr>
        <p:txBody>
          <a:bodyPr vert="horz" wrap="square" lIns="0" tIns="12700" rIns="0" bIns="0" rtlCol="0">
            <a:spAutoFit/>
          </a:bodyPr>
          <a:lstStyle/>
          <a:p>
            <a:pPr marL="12700">
              <a:lnSpc>
                <a:spcPct val="100000"/>
              </a:lnSpc>
              <a:spcBef>
                <a:spcPts val="100"/>
              </a:spcBef>
              <a:tabLst>
                <a:tab pos="299085" algn="l"/>
              </a:tabLst>
            </a:pPr>
            <a:r>
              <a:rPr sz="1400" dirty="0">
                <a:latin typeface="Courier New"/>
                <a:cs typeface="Courier New"/>
              </a:rPr>
              <a:t>o	</a:t>
            </a:r>
            <a:r>
              <a:rPr sz="1400" b="1" spc="10" dirty="0">
                <a:latin typeface="Times New Roman"/>
                <a:cs typeface="Times New Roman"/>
              </a:rPr>
              <a:t>Présence </a:t>
            </a:r>
            <a:r>
              <a:rPr sz="1400" b="1" spc="5" dirty="0">
                <a:latin typeface="Times New Roman"/>
                <a:cs typeface="Times New Roman"/>
              </a:rPr>
              <a:t>de </a:t>
            </a:r>
            <a:r>
              <a:rPr sz="1400" b="1" spc="20" dirty="0">
                <a:latin typeface="Times New Roman"/>
                <a:cs typeface="Times New Roman"/>
              </a:rPr>
              <a:t>votre </a:t>
            </a:r>
            <a:r>
              <a:rPr sz="1400" b="1" spc="55" dirty="0">
                <a:latin typeface="Times New Roman"/>
                <a:cs typeface="Times New Roman"/>
              </a:rPr>
              <a:t>logo </a:t>
            </a:r>
            <a:r>
              <a:rPr sz="1400" spc="30" dirty="0">
                <a:latin typeface="Times New Roman"/>
                <a:cs typeface="Times New Roman"/>
              </a:rPr>
              <a:t>sur</a:t>
            </a:r>
            <a:r>
              <a:rPr sz="1400" spc="-150" dirty="0">
                <a:latin typeface="Times New Roman"/>
                <a:cs typeface="Times New Roman"/>
              </a:rPr>
              <a:t> </a:t>
            </a:r>
            <a:r>
              <a:rPr sz="1400" dirty="0">
                <a:latin typeface="Times New Roman"/>
                <a:cs typeface="Times New Roman"/>
              </a:rPr>
              <a:t>:</a:t>
            </a:r>
            <a:endParaRPr sz="1400">
              <a:latin typeface="Times New Roman"/>
              <a:cs typeface="Times New Roman"/>
            </a:endParaRPr>
          </a:p>
          <a:p>
            <a:pPr marL="299720">
              <a:lnSpc>
                <a:spcPct val="100000"/>
              </a:lnSpc>
              <a:spcBef>
                <a:spcPts val="5"/>
              </a:spcBef>
            </a:pPr>
            <a:r>
              <a:rPr sz="1400" spc="-60" dirty="0">
                <a:latin typeface="Times New Roman"/>
                <a:cs typeface="Times New Roman"/>
              </a:rPr>
              <a:t>- </a:t>
            </a:r>
            <a:r>
              <a:rPr sz="1400" spc="15" dirty="0">
                <a:latin typeface="Times New Roman"/>
                <a:cs typeface="Times New Roman"/>
              </a:rPr>
              <a:t>Site </a:t>
            </a:r>
            <a:r>
              <a:rPr sz="1400" spc="35" dirty="0">
                <a:latin typeface="Times New Roman"/>
                <a:cs typeface="Times New Roman"/>
              </a:rPr>
              <a:t>internet </a:t>
            </a:r>
            <a:r>
              <a:rPr sz="1400" spc="65" dirty="0">
                <a:latin typeface="Times New Roman"/>
                <a:cs typeface="Times New Roman"/>
              </a:rPr>
              <a:t>du </a:t>
            </a:r>
            <a:r>
              <a:rPr sz="1400" spc="25" dirty="0">
                <a:latin typeface="Times New Roman"/>
                <a:cs typeface="Times New Roman"/>
              </a:rPr>
              <a:t>colloque, </a:t>
            </a:r>
            <a:r>
              <a:rPr sz="1400" spc="15" dirty="0">
                <a:latin typeface="Times New Roman"/>
                <a:cs typeface="Times New Roman"/>
              </a:rPr>
              <a:t>avec </a:t>
            </a:r>
            <a:r>
              <a:rPr sz="1400" spc="75" dirty="0">
                <a:latin typeface="Times New Roman"/>
                <a:cs typeface="Times New Roman"/>
              </a:rPr>
              <a:t>un </a:t>
            </a:r>
            <a:r>
              <a:rPr sz="1400" spc="25" dirty="0">
                <a:latin typeface="Times New Roman"/>
                <a:cs typeface="Times New Roman"/>
              </a:rPr>
              <a:t>texte </a:t>
            </a:r>
            <a:r>
              <a:rPr sz="1400" spc="35" dirty="0">
                <a:latin typeface="Times New Roman"/>
                <a:cs typeface="Times New Roman"/>
              </a:rPr>
              <a:t>de</a:t>
            </a:r>
            <a:r>
              <a:rPr sz="1400" spc="-170" dirty="0">
                <a:latin typeface="Times New Roman"/>
                <a:cs typeface="Times New Roman"/>
              </a:rPr>
              <a:t> </a:t>
            </a:r>
            <a:r>
              <a:rPr sz="1400" spc="35" dirty="0">
                <a:latin typeface="Times New Roman"/>
                <a:cs typeface="Times New Roman"/>
              </a:rPr>
              <a:t>présentation</a:t>
            </a:r>
            <a:endParaRPr sz="1400">
              <a:latin typeface="Times New Roman"/>
              <a:cs typeface="Times New Roman"/>
            </a:endParaRPr>
          </a:p>
          <a:p>
            <a:pPr marL="299720">
              <a:lnSpc>
                <a:spcPts val="1680"/>
              </a:lnSpc>
            </a:pPr>
            <a:r>
              <a:rPr sz="1400" b="1" spc="25" dirty="0">
                <a:latin typeface="Times New Roman"/>
                <a:cs typeface="Times New Roman"/>
              </a:rPr>
              <a:t>- </a:t>
            </a:r>
            <a:r>
              <a:rPr sz="1400" spc="45" dirty="0">
                <a:latin typeface="Times New Roman"/>
                <a:cs typeface="Times New Roman"/>
              </a:rPr>
              <a:t>Programme </a:t>
            </a:r>
            <a:r>
              <a:rPr sz="1400" spc="65" dirty="0">
                <a:latin typeface="Times New Roman"/>
                <a:cs typeface="Times New Roman"/>
              </a:rPr>
              <a:t>du </a:t>
            </a:r>
            <a:r>
              <a:rPr sz="1400" spc="20" dirty="0">
                <a:latin typeface="Times New Roman"/>
                <a:cs typeface="Times New Roman"/>
              </a:rPr>
              <a:t>colloque </a:t>
            </a:r>
            <a:r>
              <a:rPr sz="1400" spc="25" dirty="0">
                <a:latin typeface="Times New Roman"/>
                <a:cs typeface="Times New Roman"/>
              </a:rPr>
              <a:t>et</a:t>
            </a:r>
            <a:r>
              <a:rPr sz="1400" spc="-95" dirty="0">
                <a:latin typeface="Times New Roman"/>
                <a:cs typeface="Times New Roman"/>
              </a:rPr>
              <a:t> </a:t>
            </a:r>
            <a:r>
              <a:rPr sz="1400" spc="35" dirty="0">
                <a:latin typeface="Times New Roman"/>
                <a:cs typeface="Times New Roman"/>
              </a:rPr>
              <a:t>trombinoscope</a:t>
            </a:r>
            <a:endParaRPr sz="1400">
              <a:latin typeface="Times New Roman"/>
              <a:cs typeface="Times New Roman"/>
            </a:endParaRPr>
          </a:p>
          <a:p>
            <a:pPr marL="398780" indent="-99060">
              <a:lnSpc>
                <a:spcPct val="100000"/>
              </a:lnSpc>
              <a:buChar char="-"/>
              <a:tabLst>
                <a:tab pos="399415" algn="l"/>
              </a:tabLst>
            </a:pPr>
            <a:r>
              <a:rPr sz="1400" spc="20" dirty="0">
                <a:latin typeface="Times New Roman"/>
                <a:cs typeface="Times New Roman"/>
              </a:rPr>
              <a:t>Signalétique </a:t>
            </a:r>
            <a:r>
              <a:rPr sz="1400" spc="35" dirty="0">
                <a:latin typeface="Times New Roman"/>
                <a:cs typeface="Times New Roman"/>
              </a:rPr>
              <a:t>(kakemonos, </a:t>
            </a:r>
            <a:r>
              <a:rPr sz="1400" spc="30" dirty="0">
                <a:latin typeface="Times New Roman"/>
                <a:cs typeface="Times New Roman"/>
              </a:rPr>
              <a:t>écrans,</a:t>
            </a:r>
            <a:r>
              <a:rPr sz="1400" spc="-105" dirty="0">
                <a:latin typeface="Times New Roman"/>
                <a:cs typeface="Times New Roman"/>
              </a:rPr>
              <a:t> </a:t>
            </a:r>
            <a:r>
              <a:rPr sz="1400" spc="30" dirty="0">
                <a:latin typeface="Times New Roman"/>
                <a:cs typeface="Times New Roman"/>
              </a:rPr>
              <a:t>...)</a:t>
            </a:r>
            <a:endParaRPr sz="1400">
              <a:latin typeface="Times New Roman"/>
              <a:cs typeface="Times New Roman"/>
            </a:endParaRPr>
          </a:p>
          <a:p>
            <a:pPr marL="398780" indent="-99060">
              <a:lnSpc>
                <a:spcPct val="100000"/>
              </a:lnSpc>
              <a:buChar char="-"/>
              <a:tabLst>
                <a:tab pos="399415" algn="l"/>
              </a:tabLst>
            </a:pPr>
            <a:r>
              <a:rPr sz="1400" spc="10" dirty="0">
                <a:latin typeface="Times New Roman"/>
                <a:cs typeface="Times New Roman"/>
              </a:rPr>
              <a:t>Slide </a:t>
            </a:r>
            <a:r>
              <a:rPr sz="1400" spc="30" dirty="0">
                <a:latin typeface="Times New Roman"/>
                <a:cs typeface="Times New Roman"/>
              </a:rPr>
              <a:t>d’ouverture </a:t>
            </a:r>
            <a:r>
              <a:rPr sz="1400" spc="25" dirty="0">
                <a:latin typeface="Times New Roman"/>
                <a:cs typeface="Times New Roman"/>
              </a:rPr>
              <a:t>et </a:t>
            </a:r>
            <a:r>
              <a:rPr sz="1400" spc="40" dirty="0">
                <a:latin typeface="Times New Roman"/>
                <a:cs typeface="Times New Roman"/>
              </a:rPr>
              <a:t>de</a:t>
            </a:r>
            <a:r>
              <a:rPr sz="1400" spc="-95" dirty="0">
                <a:latin typeface="Times New Roman"/>
                <a:cs typeface="Times New Roman"/>
              </a:rPr>
              <a:t> </a:t>
            </a:r>
            <a:r>
              <a:rPr sz="1400" spc="25" dirty="0">
                <a:latin typeface="Times New Roman"/>
                <a:cs typeface="Times New Roman"/>
              </a:rPr>
              <a:t>clôture</a:t>
            </a:r>
            <a:endParaRPr sz="1400">
              <a:latin typeface="Times New Roman"/>
              <a:cs typeface="Times New Roman"/>
            </a:endParaRPr>
          </a:p>
          <a:p>
            <a:pPr marL="398780" indent="-99060">
              <a:lnSpc>
                <a:spcPct val="100000"/>
              </a:lnSpc>
              <a:buChar char="-"/>
              <a:tabLst>
                <a:tab pos="399415" algn="l"/>
              </a:tabLst>
            </a:pPr>
            <a:r>
              <a:rPr sz="1400" spc="45" dirty="0">
                <a:latin typeface="Times New Roman"/>
                <a:cs typeface="Times New Roman"/>
              </a:rPr>
              <a:t>Annonces </a:t>
            </a:r>
            <a:r>
              <a:rPr sz="1400" spc="15" dirty="0">
                <a:latin typeface="Times New Roman"/>
                <a:cs typeface="Times New Roman"/>
              </a:rPr>
              <a:t>presse</a:t>
            </a:r>
            <a:r>
              <a:rPr sz="1400" spc="-55" dirty="0">
                <a:latin typeface="Times New Roman"/>
                <a:cs typeface="Times New Roman"/>
              </a:rPr>
              <a:t> </a:t>
            </a:r>
            <a:r>
              <a:rPr sz="1400" spc="20" dirty="0">
                <a:latin typeface="Times New Roman"/>
                <a:cs typeface="Times New Roman"/>
              </a:rPr>
              <a:t>éventuelles</a:t>
            </a:r>
            <a:endParaRPr sz="1400">
              <a:latin typeface="Times New Roman"/>
              <a:cs typeface="Times New Roman"/>
            </a:endParaRPr>
          </a:p>
          <a:p>
            <a:pPr marL="398780" indent="-99060">
              <a:lnSpc>
                <a:spcPct val="100000"/>
              </a:lnSpc>
              <a:buChar char="-"/>
              <a:tabLst>
                <a:tab pos="399415" algn="l"/>
              </a:tabLst>
            </a:pPr>
            <a:r>
              <a:rPr sz="1400" spc="40" dirty="0">
                <a:latin typeface="Times New Roman"/>
                <a:cs typeface="Times New Roman"/>
              </a:rPr>
              <a:t>Campagnes </a:t>
            </a:r>
            <a:r>
              <a:rPr sz="1400" spc="25" dirty="0">
                <a:latin typeface="Times New Roman"/>
                <a:cs typeface="Times New Roman"/>
              </a:rPr>
              <a:t>emailling </a:t>
            </a:r>
            <a:r>
              <a:rPr sz="1400" spc="10" dirty="0">
                <a:latin typeface="Times New Roman"/>
                <a:cs typeface="Times New Roman"/>
              </a:rPr>
              <a:t>(14 000 </a:t>
            </a:r>
            <a:r>
              <a:rPr sz="1400" spc="30" dirty="0">
                <a:latin typeface="Times New Roman"/>
                <a:cs typeface="Times New Roman"/>
              </a:rPr>
              <a:t>contacts</a:t>
            </a:r>
            <a:r>
              <a:rPr sz="1400" spc="-60" dirty="0">
                <a:latin typeface="Times New Roman"/>
                <a:cs typeface="Times New Roman"/>
              </a:rPr>
              <a:t> </a:t>
            </a:r>
            <a:r>
              <a:rPr sz="1400" spc="10" dirty="0">
                <a:latin typeface="Times New Roman"/>
                <a:cs typeface="Times New Roman"/>
              </a:rPr>
              <a:t>qualifiés)</a:t>
            </a:r>
            <a:endParaRPr sz="1400">
              <a:latin typeface="Times New Roman"/>
              <a:cs typeface="Times New Roman"/>
            </a:endParaRPr>
          </a:p>
        </p:txBody>
      </p:sp>
      <p:sp>
        <p:nvSpPr>
          <p:cNvPr id="13" name="object 13"/>
          <p:cNvSpPr txBox="1"/>
          <p:nvPr/>
        </p:nvSpPr>
        <p:spPr>
          <a:xfrm>
            <a:off x="716597" y="5570537"/>
            <a:ext cx="4603750" cy="452755"/>
          </a:xfrm>
          <a:prstGeom prst="rect">
            <a:avLst/>
          </a:prstGeom>
        </p:spPr>
        <p:txBody>
          <a:bodyPr vert="horz" wrap="square" lIns="0" tIns="12700" rIns="0" bIns="0" rtlCol="0">
            <a:spAutoFit/>
          </a:bodyPr>
          <a:lstStyle/>
          <a:p>
            <a:pPr marL="12700">
              <a:lnSpc>
                <a:spcPct val="100000"/>
              </a:lnSpc>
              <a:spcBef>
                <a:spcPts val="100"/>
              </a:spcBef>
              <a:tabLst>
                <a:tab pos="299085" algn="l"/>
              </a:tabLst>
            </a:pPr>
            <a:r>
              <a:rPr sz="1400" dirty="0">
                <a:latin typeface="Courier New"/>
                <a:cs typeface="Courier New"/>
              </a:rPr>
              <a:t>o	</a:t>
            </a:r>
            <a:r>
              <a:rPr sz="1400" b="1" spc="35" dirty="0">
                <a:latin typeface="Times New Roman"/>
                <a:cs typeface="Times New Roman"/>
              </a:rPr>
              <a:t>Mise </a:t>
            </a:r>
            <a:r>
              <a:rPr sz="1400" b="1" dirty="0">
                <a:latin typeface="Times New Roman"/>
                <a:cs typeface="Times New Roman"/>
              </a:rPr>
              <a:t>à </a:t>
            </a:r>
            <a:r>
              <a:rPr sz="1400" b="1" spc="30" dirty="0">
                <a:latin typeface="Times New Roman"/>
                <a:cs typeface="Times New Roman"/>
              </a:rPr>
              <a:t>disposition </a:t>
            </a:r>
            <a:r>
              <a:rPr sz="1400" b="1" spc="5" dirty="0">
                <a:latin typeface="Times New Roman"/>
                <a:cs typeface="Times New Roman"/>
              </a:rPr>
              <a:t>de </a:t>
            </a:r>
            <a:r>
              <a:rPr sz="1400" b="1" spc="20" dirty="0">
                <a:latin typeface="Times New Roman"/>
                <a:cs typeface="Times New Roman"/>
              </a:rPr>
              <a:t>votre documentation </a:t>
            </a:r>
            <a:r>
              <a:rPr sz="1400" b="1" spc="-45" dirty="0">
                <a:latin typeface="Times New Roman"/>
                <a:cs typeface="Times New Roman"/>
              </a:rPr>
              <a:t>&amp; </a:t>
            </a:r>
            <a:r>
              <a:rPr sz="1400" b="1" spc="40" dirty="0">
                <a:latin typeface="Times New Roman"/>
                <a:cs typeface="Times New Roman"/>
              </a:rPr>
              <a:t>goodies</a:t>
            </a:r>
            <a:r>
              <a:rPr sz="1400" b="1" spc="-125" dirty="0">
                <a:latin typeface="Times New Roman"/>
                <a:cs typeface="Times New Roman"/>
              </a:rPr>
              <a:t> </a:t>
            </a:r>
            <a:r>
              <a:rPr sz="1400" b="1" dirty="0">
                <a:latin typeface="Times New Roman"/>
                <a:cs typeface="Times New Roman"/>
              </a:rPr>
              <a:t>à</a:t>
            </a:r>
            <a:endParaRPr sz="1400">
              <a:latin typeface="Times New Roman"/>
              <a:cs typeface="Times New Roman"/>
            </a:endParaRPr>
          </a:p>
          <a:p>
            <a:pPr marL="299720">
              <a:lnSpc>
                <a:spcPct val="100000"/>
              </a:lnSpc>
              <a:spcBef>
                <a:spcPts val="5"/>
              </a:spcBef>
            </a:pPr>
            <a:r>
              <a:rPr sz="1400" b="1" spc="15" dirty="0">
                <a:latin typeface="Times New Roman"/>
                <a:cs typeface="Times New Roman"/>
              </a:rPr>
              <a:t>l’entrée</a:t>
            </a:r>
            <a:endParaRPr sz="1400">
              <a:latin typeface="Times New Roman"/>
              <a:cs typeface="Times New Roman"/>
            </a:endParaRPr>
          </a:p>
        </p:txBody>
      </p:sp>
      <p:sp>
        <p:nvSpPr>
          <p:cNvPr id="14" name="object 14"/>
          <p:cNvSpPr txBox="1"/>
          <p:nvPr/>
        </p:nvSpPr>
        <p:spPr>
          <a:xfrm>
            <a:off x="716597" y="6211252"/>
            <a:ext cx="4377690" cy="452755"/>
          </a:xfrm>
          <a:prstGeom prst="rect">
            <a:avLst/>
          </a:prstGeom>
        </p:spPr>
        <p:txBody>
          <a:bodyPr vert="horz" wrap="square" lIns="0" tIns="12700" rIns="0" bIns="0" rtlCol="0">
            <a:spAutoFit/>
          </a:bodyPr>
          <a:lstStyle/>
          <a:p>
            <a:pPr marL="12700">
              <a:lnSpc>
                <a:spcPct val="100000"/>
              </a:lnSpc>
              <a:spcBef>
                <a:spcPts val="100"/>
              </a:spcBef>
              <a:tabLst>
                <a:tab pos="299085" algn="l"/>
              </a:tabLst>
            </a:pPr>
            <a:r>
              <a:rPr sz="1400" dirty="0">
                <a:latin typeface="Courier New"/>
                <a:cs typeface="Courier New"/>
              </a:rPr>
              <a:t>o	</a:t>
            </a:r>
            <a:r>
              <a:rPr sz="1400" b="1" spc="35" dirty="0">
                <a:latin typeface="Times New Roman"/>
                <a:cs typeface="Times New Roman"/>
              </a:rPr>
              <a:t>Annonce</a:t>
            </a:r>
            <a:r>
              <a:rPr sz="1400" b="1" spc="-30" dirty="0">
                <a:latin typeface="Times New Roman"/>
                <a:cs typeface="Times New Roman"/>
              </a:rPr>
              <a:t> </a:t>
            </a:r>
            <a:r>
              <a:rPr sz="1400" b="1" spc="35" dirty="0">
                <a:latin typeface="Times New Roman"/>
                <a:cs typeface="Times New Roman"/>
              </a:rPr>
              <a:t>collective</a:t>
            </a:r>
            <a:r>
              <a:rPr sz="1400" b="1" spc="-25" dirty="0">
                <a:latin typeface="Times New Roman"/>
                <a:cs typeface="Times New Roman"/>
              </a:rPr>
              <a:t> </a:t>
            </a:r>
            <a:r>
              <a:rPr sz="1400" b="1" dirty="0">
                <a:latin typeface="Times New Roman"/>
                <a:cs typeface="Times New Roman"/>
              </a:rPr>
              <a:t>partenaires</a:t>
            </a:r>
            <a:r>
              <a:rPr sz="1400" b="1" spc="-55" dirty="0">
                <a:latin typeface="Times New Roman"/>
                <a:cs typeface="Times New Roman"/>
              </a:rPr>
              <a:t> </a:t>
            </a:r>
            <a:r>
              <a:rPr sz="1400" b="1" spc="-15" dirty="0">
                <a:latin typeface="Times New Roman"/>
                <a:cs typeface="Times New Roman"/>
              </a:rPr>
              <a:t>sur</a:t>
            </a:r>
            <a:r>
              <a:rPr sz="1400" b="1" spc="-30" dirty="0">
                <a:latin typeface="Times New Roman"/>
                <a:cs typeface="Times New Roman"/>
              </a:rPr>
              <a:t> </a:t>
            </a:r>
            <a:r>
              <a:rPr sz="1400" b="1" spc="10" dirty="0">
                <a:latin typeface="Times New Roman"/>
                <a:cs typeface="Times New Roman"/>
              </a:rPr>
              <a:t>réseaux</a:t>
            </a:r>
            <a:r>
              <a:rPr sz="1400" b="1" spc="-50" dirty="0">
                <a:latin typeface="Times New Roman"/>
                <a:cs typeface="Times New Roman"/>
              </a:rPr>
              <a:t> </a:t>
            </a:r>
            <a:r>
              <a:rPr sz="1400" b="1" spc="30" dirty="0">
                <a:latin typeface="Times New Roman"/>
                <a:cs typeface="Times New Roman"/>
              </a:rPr>
              <a:t>sociaux</a:t>
            </a:r>
            <a:r>
              <a:rPr sz="1400" b="1" spc="-40" dirty="0">
                <a:latin typeface="Times New Roman"/>
                <a:cs typeface="Times New Roman"/>
              </a:rPr>
              <a:t> </a:t>
            </a:r>
            <a:r>
              <a:rPr sz="1400" b="1" spc="15" dirty="0">
                <a:latin typeface="Times New Roman"/>
                <a:cs typeface="Times New Roman"/>
              </a:rPr>
              <a:t>:</a:t>
            </a:r>
            <a:endParaRPr sz="1400">
              <a:latin typeface="Times New Roman"/>
              <a:cs typeface="Times New Roman"/>
            </a:endParaRPr>
          </a:p>
          <a:p>
            <a:pPr marL="299720">
              <a:lnSpc>
                <a:spcPct val="100000"/>
              </a:lnSpc>
            </a:pPr>
            <a:r>
              <a:rPr sz="1400" spc="-60" dirty="0">
                <a:latin typeface="Times New Roman"/>
                <a:cs typeface="Times New Roman"/>
              </a:rPr>
              <a:t>- </a:t>
            </a:r>
            <a:r>
              <a:rPr sz="1400" spc="15" dirty="0">
                <a:latin typeface="Times New Roman"/>
                <a:cs typeface="Times New Roman"/>
              </a:rPr>
              <a:t>logos </a:t>
            </a:r>
            <a:r>
              <a:rPr sz="1400" spc="30" dirty="0">
                <a:latin typeface="Times New Roman"/>
                <a:cs typeface="Times New Roman"/>
              </a:rPr>
              <a:t>sur </a:t>
            </a:r>
            <a:r>
              <a:rPr sz="1400" spc="25" dirty="0">
                <a:latin typeface="Times New Roman"/>
                <a:cs typeface="Times New Roman"/>
              </a:rPr>
              <a:t>twitter et</a:t>
            </a:r>
            <a:r>
              <a:rPr sz="1400" spc="30" dirty="0">
                <a:latin typeface="Times New Roman"/>
                <a:cs typeface="Times New Roman"/>
              </a:rPr>
              <a:t> </a:t>
            </a:r>
            <a:r>
              <a:rPr sz="1400" spc="40" dirty="0">
                <a:latin typeface="Times New Roman"/>
                <a:cs typeface="Times New Roman"/>
              </a:rPr>
              <a:t>LinkedIn</a:t>
            </a:r>
            <a:endParaRPr sz="1400">
              <a:latin typeface="Times New Roman"/>
              <a:cs typeface="Times New Roman"/>
            </a:endParaRPr>
          </a:p>
        </p:txBody>
      </p:sp>
      <p:sp>
        <p:nvSpPr>
          <p:cNvPr id="15" name="object 15"/>
          <p:cNvSpPr/>
          <p:nvPr/>
        </p:nvSpPr>
        <p:spPr>
          <a:xfrm>
            <a:off x="11162030" y="0"/>
            <a:ext cx="193040" cy="504190"/>
          </a:xfrm>
          <a:custGeom>
            <a:avLst/>
            <a:gdLst/>
            <a:ahLst/>
            <a:cxnLst/>
            <a:rect l="l" t="t" r="r" b="b"/>
            <a:pathLst>
              <a:path w="193040" h="504190">
                <a:moveTo>
                  <a:pt x="0" y="504189"/>
                </a:moveTo>
                <a:lnTo>
                  <a:pt x="1347" y="459172"/>
                </a:lnTo>
                <a:lnTo>
                  <a:pt x="5343" y="414790"/>
                </a:lnTo>
                <a:lnTo>
                  <a:pt x="11917" y="371106"/>
                </a:lnTo>
                <a:lnTo>
                  <a:pt x="21001" y="328181"/>
                </a:lnTo>
                <a:lnTo>
                  <a:pt x="32526" y="286079"/>
                </a:lnTo>
                <a:lnTo>
                  <a:pt x="46421" y="244862"/>
                </a:lnTo>
                <a:lnTo>
                  <a:pt x="62617" y="204592"/>
                </a:lnTo>
                <a:lnTo>
                  <a:pt x="81045" y="165333"/>
                </a:lnTo>
                <a:lnTo>
                  <a:pt x="101635" y="127146"/>
                </a:lnTo>
                <a:lnTo>
                  <a:pt x="124318" y="90094"/>
                </a:lnTo>
                <a:lnTo>
                  <a:pt x="149025" y="54240"/>
                </a:lnTo>
                <a:lnTo>
                  <a:pt x="175686" y="19647"/>
                </a:lnTo>
                <a:lnTo>
                  <a:pt x="192543" y="0"/>
                </a:lnTo>
              </a:path>
            </a:pathLst>
          </a:custGeom>
          <a:ln w="12700">
            <a:solidFill>
              <a:srgbClr val="4EC0DB"/>
            </a:solidFill>
          </a:ln>
        </p:spPr>
        <p:txBody>
          <a:bodyPr wrap="square" lIns="0" tIns="0" rIns="0" bIns="0" rtlCol="0"/>
          <a:lstStyle/>
          <a:p>
            <a:endParaRPr/>
          </a:p>
        </p:txBody>
      </p:sp>
      <p:sp>
        <p:nvSpPr>
          <p:cNvPr id="16" name="object 16"/>
          <p:cNvSpPr/>
          <p:nvPr/>
        </p:nvSpPr>
        <p:spPr>
          <a:xfrm>
            <a:off x="11162030" y="504190"/>
            <a:ext cx="1029969" cy="820419"/>
          </a:xfrm>
          <a:custGeom>
            <a:avLst/>
            <a:gdLst/>
            <a:ahLst/>
            <a:cxnLst/>
            <a:rect l="l" t="t" r="r" b="b"/>
            <a:pathLst>
              <a:path w="1029970" h="820419">
                <a:moveTo>
                  <a:pt x="1029970" y="813143"/>
                </a:moveTo>
                <a:lnTo>
                  <a:pt x="1009811" y="815606"/>
                </a:lnTo>
                <a:lnTo>
                  <a:pt x="960552" y="819206"/>
                </a:lnTo>
                <a:lnTo>
                  <a:pt x="910590" y="820420"/>
                </a:lnTo>
                <a:lnTo>
                  <a:pt x="860627" y="819206"/>
                </a:lnTo>
                <a:lnTo>
                  <a:pt x="811368" y="815606"/>
                </a:lnTo>
                <a:lnTo>
                  <a:pt x="762883" y="809682"/>
                </a:lnTo>
                <a:lnTo>
                  <a:pt x="715242" y="801498"/>
                </a:lnTo>
                <a:lnTo>
                  <a:pt x="668513" y="791115"/>
                </a:lnTo>
                <a:lnTo>
                  <a:pt x="622767" y="778597"/>
                </a:lnTo>
                <a:lnTo>
                  <a:pt x="578072" y="764005"/>
                </a:lnTo>
                <a:lnTo>
                  <a:pt x="534498" y="747402"/>
                </a:lnTo>
                <a:lnTo>
                  <a:pt x="492114" y="728851"/>
                </a:lnTo>
                <a:lnTo>
                  <a:pt x="450991" y="708415"/>
                </a:lnTo>
                <a:lnTo>
                  <a:pt x="411196" y="686155"/>
                </a:lnTo>
                <a:lnTo>
                  <a:pt x="372800" y="662135"/>
                </a:lnTo>
                <a:lnTo>
                  <a:pt x="335873" y="636416"/>
                </a:lnTo>
                <a:lnTo>
                  <a:pt x="300483" y="609062"/>
                </a:lnTo>
                <a:lnTo>
                  <a:pt x="266699" y="580136"/>
                </a:lnTo>
                <a:lnTo>
                  <a:pt x="234593" y="549698"/>
                </a:lnTo>
                <a:lnTo>
                  <a:pt x="204232" y="517813"/>
                </a:lnTo>
                <a:lnTo>
                  <a:pt x="175686" y="484542"/>
                </a:lnTo>
                <a:lnTo>
                  <a:pt x="149025" y="449949"/>
                </a:lnTo>
                <a:lnTo>
                  <a:pt x="124318" y="414095"/>
                </a:lnTo>
                <a:lnTo>
                  <a:pt x="101635" y="377043"/>
                </a:lnTo>
                <a:lnTo>
                  <a:pt x="81045" y="338856"/>
                </a:lnTo>
                <a:lnTo>
                  <a:pt x="62617" y="299597"/>
                </a:lnTo>
                <a:lnTo>
                  <a:pt x="46421" y="259327"/>
                </a:lnTo>
                <a:lnTo>
                  <a:pt x="32526" y="218110"/>
                </a:lnTo>
                <a:lnTo>
                  <a:pt x="21001" y="176008"/>
                </a:lnTo>
                <a:lnTo>
                  <a:pt x="11917" y="133083"/>
                </a:lnTo>
                <a:lnTo>
                  <a:pt x="5343" y="89399"/>
                </a:lnTo>
                <a:lnTo>
                  <a:pt x="1347" y="45017"/>
                </a:lnTo>
                <a:lnTo>
                  <a:pt x="0" y="0"/>
                </a:lnTo>
              </a:path>
            </a:pathLst>
          </a:custGeom>
          <a:ln w="12700">
            <a:solidFill>
              <a:srgbClr val="4EC0DB"/>
            </a:solidFill>
          </a:ln>
        </p:spPr>
        <p:txBody>
          <a:bodyPr wrap="square" lIns="0" tIns="0" rIns="0" bIns="0" rtlCol="0"/>
          <a:lstStyle/>
          <a:p>
            <a:endParaRPr/>
          </a:p>
        </p:txBody>
      </p:sp>
      <p:sp>
        <p:nvSpPr>
          <p:cNvPr id="17" name="object 17"/>
          <p:cNvSpPr/>
          <p:nvPr/>
        </p:nvSpPr>
        <p:spPr>
          <a:xfrm>
            <a:off x="11045190" y="0"/>
            <a:ext cx="55244" cy="280670"/>
          </a:xfrm>
          <a:custGeom>
            <a:avLst/>
            <a:gdLst/>
            <a:ahLst/>
            <a:cxnLst/>
            <a:rect l="l" t="t" r="r" b="b"/>
            <a:pathLst>
              <a:path w="55245" h="280670">
                <a:moveTo>
                  <a:pt x="0" y="280670"/>
                </a:moveTo>
                <a:lnTo>
                  <a:pt x="1347" y="235652"/>
                </a:lnTo>
                <a:lnTo>
                  <a:pt x="5343" y="191270"/>
                </a:lnTo>
                <a:lnTo>
                  <a:pt x="11917" y="147586"/>
                </a:lnTo>
                <a:lnTo>
                  <a:pt x="21001" y="104661"/>
                </a:lnTo>
                <a:lnTo>
                  <a:pt x="32526" y="62559"/>
                </a:lnTo>
                <a:lnTo>
                  <a:pt x="46421" y="21342"/>
                </a:lnTo>
                <a:lnTo>
                  <a:pt x="55004" y="0"/>
                </a:lnTo>
              </a:path>
            </a:pathLst>
          </a:custGeom>
          <a:ln w="12700">
            <a:solidFill>
              <a:srgbClr val="4EC0DB"/>
            </a:solidFill>
          </a:ln>
        </p:spPr>
        <p:txBody>
          <a:bodyPr wrap="square" lIns="0" tIns="0" rIns="0" bIns="0" rtlCol="0"/>
          <a:lstStyle/>
          <a:p>
            <a:endParaRPr/>
          </a:p>
        </p:txBody>
      </p:sp>
      <p:sp>
        <p:nvSpPr>
          <p:cNvPr id="18" name="object 18"/>
          <p:cNvSpPr/>
          <p:nvPr/>
        </p:nvSpPr>
        <p:spPr>
          <a:xfrm>
            <a:off x="11045190" y="280670"/>
            <a:ext cx="1146810" cy="820419"/>
          </a:xfrm>
          <a:custGeom>
            <a:avLst/>
            <a:gdLst/>
            <a:ahLst/>
            <a:cxnLst/>
            <a:rect l="l" t="t" r="r" b="b"/>
            <a:pathLst>
              <a:path w="1146809" h="820419">
                <a:moveTo>
                  <a:pt x="1146809" y="792417"/>
                </a:moveTo>
                <a:lnTo>
                  <a:pt x="1105937" y="801498"/>
                </a:lnTo>
                <a:lnTo>
                  <a:pt x="1058296" y="809682"/>
                </a:lnTo>
                <a:lnTo>
                  <a:pt x="1009811" y="815606"/>
                </a:lnTo>
                <a:lnTo>
                  <a:pt x="960552" y="819206"/>
                </a:lnTo>
                <a:lnTo>
                  <a:pt x="910589" y="820419"/>
                </a:lnTo>
                <a:lnTo>
                  <a:pt x="860627" y="819206"/>
                </a:lnTo>
                <a:lnTo>
                  <a:pt x="811368" y="815606"/>
                </a:lnTo>
                <a:lnTo>
                  <a:pt x="762883" y="809682"/>
                </a:lnTo>
                <a:lnTo>
                  <a:pt x="715242" y="801498"/>
                </a:lnTo>
                <a:lnTo>
                  <a:pt x="668513" y="791115"/>
                </a:lnTo>
                <a:lnTo>
                  <a:pt x="622767" y="778597"/>
                </a:lnTo>
                <a:lnTo>
                  <a:pt x="578072" y="764005"/>
                </a:lnTo>
                <a:lnTo>
                  <a:pt x="534498" y="747402"/>
                </a:lnTo>
                <a:lnTo>
                  <a:pt x="492114" y="728851"/>
                </a:lnTo>
                <a:lnTo>
                  <a:pt x="450991" y="708415"/>
                </a:lnTo>
                <a:lnTo>
                  <a:pt x="411196" y="686155"/>
                </a:lnTo>
                <a:lnTo>
                  <a:pt x="372800" y="662135"/>
                </a:lnTo>
                <a:lnTo>
                  <a:pt x="335873" y="636416"/>
                </a:lnTo>
                <a:lnTo>
                  <a:pt x="300483" y="609062"/>
                </a:lnTo>
                <a:lnTo>
                  <a:pt x="266699" y="580135"/>
                </a:lnTo>
                <a:lnTo>
                  <a:pt x="234593" y="549698"/>
                </a:lnTo>
                <a:lnTo>
                  <a:pt x="204232" y="517813"/>
                </a:lnTo>
                <a:lnTo>
                  <a:pt x="175686" y="484542"/>
                </a:lnTo>
                <a:lnTo>
                  <a:pt x="149025" y="449949"/>
                </a:lnTo>
                <a:lnTo>
                  <a:pt x="124318" y="414095"/>
                </a:lnTo>
                <a:lnTo>
                  <a:pt x="101635" y="377043"/>
                </a:lnTo>
                <a:lnTo>
                  <a:pt x="81045" y="338856"/>
                </a:lnTo>
                <a:lnTo>
                  <a:pt x="62617" y="299597"/>
                </a:lnTo>
                <a:lnTo>
                  <a:pt x="46421" y="259327"/>
                </a:lnTo>
                <a:lnTo>
                  <a:pt x="32526" y="218110"/>
                </a:lnTo>
                <a:lnTo>
                  <a:pt x="21001" y="176008"/>
                </a:lnTo>
                <a:lnTo>
                  <a:pt x="11917" y="133083"/>
                </a:lnTo>
                <a:lnTo>
                  <a:pt x="5343" y="89399"/>
                </a:lnTo>
                <a:lnTo>
                  <a:pt x="1347" y="45017"/>
                </a:lnTo>
                <a:lnTo>
                  <a:pt x="0" y="0"/>
                </a:lnTo>
              </a:path>
            </a:pathLst>
          </a:custGeom>
          <a:ln w="12700">
            <a:solidFill>
              <a:srgbClr val="4EC0DB"/>
            </a:solidFill>
          </a:ln>
        </p:spPr>
        <p:txBody>
          <a:bodyPr wrap="square" lIns="0" tIns="0" rIns="0" bIns="0" rtlCol="0"/>
          <a:lstStyle/>
          <a:p>
            <a:endParaRPr/>
          </a:p>
        </p:txBody>
      </p:sp>
      <p:sp>
        <p:nvSpPr>
          <p:cNvPr id="19" name="object 19"/>
          <p:cNvSpPr/>
          <p:nvPr/>
        </p:nvSpPr>
        <p:spPr>
          <a:xfrm>
            <a:off x="5242559" y="640080"/>
            <a:ext cx="558800" cy="55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0" name="object 20"/>
          <p:cNvSpPr/>
          <p:nvPr/>
        </p:nvSpPr>
        <p:spPr>
          <a:xfrm>
            <a:off x="9178052" y="3850640"/>
            <a:ext cx="386553" cy="55626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1" name="object 21"/>
          <p:cNvSpPr/>
          <p:nvPr/>
        </p:nvSpPr>
        <p:spPr>
          <a:xfrm>
            <a:off x="9178052" y="502919"/>
            <a:ext cx="386553" cy="55880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22" name="object 22"/>
          <p:cNvSpPr txBox="1"/>
          <p:nvPr/>
        </p:nvSpPr>
        <p:spPr>
          <a:xfrm>
            <a:off x="5455920" y="905509"/>
            <a:ext cx="138430" cy="269240"/>
          </a:xfrm>
          <a:prstGeom prst="rect">
            <a:avLst/>
          </a:prstGeom>
        </p:spPr>
        <p:txBody>
          <a:bodyPr vert="horz" wrap="square" lIns="0" tIns="12700" rIns="0" bIns="0" rtlCol="0">
            <a:spAutoFit/>
          </a:bodyPr>
          <a:lstStyle/>
          <a:p>
            <a:pPr marL="12700">
              <a:lnSpc>
                <a:spcPct val="100000"/>
              </a:lnSpc>
              <a:spcBef>
                <a:spcPts val="100"/>
              </a:spcBef>
            </a:pPr>
            <a:r>
              <a:rPr sz="1600" dirty="0">
                <a:solidFill>
                  <a:srgbClr val="FFFFFF"/>
                </a:solidFill>
                <a:latin typeface="Arial"/>
                <a:cs typeface="Arial"/>
              </a:rPr>
              <a:t>1</a:t>
            </a:r>
            <a:endParaRPr sz="1600">
              <a:latin typeface="Arial"/>
              <a:cs typeface="Arial"/>
            </a:endParaRPr>
          </a:p>
        </p:txBody>
      </p:sp>
      <p:sp>
        <p:nvSpPr>
          <p:cNvPr id="23" name="object 23"/>
          <p:cNvSpPr txBox="1"/>
          <p:nvPr/>
        </p:nvSpPr>
        <p:spPr>
          <a:xfrm>
            <a:off x="7808341" y="723942"/>
            <a:ext cx="3188335" cy="1735455"/>
          </a:xfrm>
          <a:prstGeom prst="rect">
            <a:avLst/>
          </a:prstGeom>
        </p:spPr>
        <p:txBody>
          <a:bodyPr vert="horz" wrap="square" lIns="0" tIns="68580" rIns="0" bIns="0" rtlCol="0">
            <a:spAutoFit/>
          </a:bodyPr>
          <a:lstStyle/>
          <a:p>
            <a:pPr marR="11430" algn="ctr">
              <a:lnSpc>
                <a:spcPct val="100000"/>
              </a:lnSpc>
              <a:spcBef>
                <a:spcPts val="540"/>
              </a:spcBef>
            </a:pPr>
            <a:r>
              <a:rPr sz="1400" dirty="0">
                <a:solidFill>
                  <a:srgbClr val="FFFFFF"/>
                </a:solidFill>
                <a:latin typeface="Arial"/>
                <a:cs typeface="Arial"/>
              </a:rPr>
              <a:t>1+</a:t>
            </a:r>
            <a:endParaRPr sz="1400">
              <a:latin typeface="Arial"/>
              <a:cs typeface="Arial"/>
            </a:endParaRPr>
          </a:p>
          <a:p>
            <a:pPr marL="631825">
              <a:lnSpc>
                <a:spcPct val="100000"/>
              </a:lnSpc>
              <a:spcBef>
                <a:spcPts val="755"/>
              </a:spcBef>
            </a:pPr>
            <a:r>
              <a:rPr sz="2400" b="1" spc="-15" dirty="0">
                <a:latin typeface="Arial"/>
                <a:cs typeface="Arial"/>
              </a:rPr>
              <a:t>PLATINIUM</a:t>
            </a:r>
            <a:r>
              <a:rPr sz="2400" b="1" spc="75" dirty="0">
                <a:latin typeface="Arial"/>
                <a:cs typeface="Arial"/>
              </a:rPr>
              <a:t> </a:t>
            </a:r>
            <a:r>
              <a:rPr sz="2400" b="1" dirty="0">
                <a:latin typeface="Arial"/>
                <a:cs typeface="Arial"/>
              </a:rPr>
              <a:t>+</a:t>
            </a:r>
            <a:endParaRPr sz="2400">
              <a:latin typeface="Arial"/>
              <a:cs typeface="Arial"/>
            </a:endParaRPr>
          </a:p>
          <a:p>
            <a:pPr marL="12700" marR="5080" algn="ctr">
              <a:lnSpc>
                <a:spcPct val="100000"/>
              </a:lnSpc>
              <a:spcBef>
                <a:spcPts val="1225"/>
              </a:spcBef>
            </a:pPr>
            <a:r>
              <a:rPr sz="1800" b="1" spc="-15" dirty="0">
                <a:latin typeface="Arial"/>
                <a:cs typeface="Arial"/>
              </a:rPr>
              <a:t>Avec </a:t>
            </a:r>
            <a:r>
              <a:rPr sz="1800" b="1" dirty="0">
                <a:latin typeface="Arial"/>
                <a:cs typeface="Arial"/>
              </a:rPr>
              <a:t>le </a:t>
            </a:r>
            <a:r>
              <a:rPr sz="1800" b="1" spc="-5" dirty="0">
                <a:latin typeface="Arial"/>
                <a:cs typeface="Arial"/>
              </a:rPr>
              <a:t>Cordon</a:t>
            </a:r>
            <a:r>
              <a:rPr sz="1800" b="1" spc="-40" dirty="0">
                <a:latin typeface="Arial"/>
                <a:cs typeface="Arial"/>
              </a:rPr>
              <a:t> </a:t>
            </a:r>
            <a:r>
              <a:rPr sz="1800" b="1" dirty="0">
                <a:latin typeface="Arial"/>
                <a:cs typeface="Arial"/>
              </a:rPr>
              <a:t>Personnalisé  </a:t>
            </a:r>
            <a:r>
              <a:rPr sz="1800" b="1" spc="-5" dirty="0">
                <a:latin typeface="Arial"/>
                <a:cs typeface="Arial"/>
              </a:rPr>
              <a:t>Exclusif</a:t>
            </a:r>
            <a:endParaRPr sz="1800">
              <a:latin typeface="Arial"/>
              <a:cs typeface="Arial"/>
            </a:endParaRPr>
          </a:p>
          <a:p>
            <a:pPr marL="2540" algn="ctr">
              <a:lnSpc>
                <a:spcPct val="100000"/>
              </a:lnSpc>
            </a:pPr>
            <a:r>
              <a:rPr sz="1800" b="1" spc="-5" dirty="0">
                <a:latin typeface="Arial"/>
                <a:cs typeface="Arial"/>
              </a:rPr>
              <a:t>14 400 euros</a:t>
            </a:r>
            <a:r>
              <a:rPr sz="1800" b="1" spc="-20" dirty="0">
                <a:latin typeface="Arial"/>
                <a:cs typeface="Arial"/>
              </a:rPr>
              <a:t> </a:t>
            </a:r>
            <a:r>
              <a:rPr sz="1800" b="1" spc="-5" dirty="0">
                <a:latin typeface="Arial"/>
                <a:cs typeface="Arial"/>
              </a:rPr>
              <a:t>HT</a:t>
            </a:r>
            <a:endParaRPr sz="1800">
              <a:latin typeface="Arial"/>
              <a:cs typeface="Arial"/>
            </a:endParaRPr>
          </a:p>
        </p:txBody>
      </p:sp>
      <p:sp>
        <p:nvSpPr>
          <p:cNvPr id="24" name="object 24"/>
          <p:cNvSpPr txBox="1"/>
          <p:nvPr/>
        </p:nvSpPr>
        <p:spPr>
          <a:xfrm>
            <a:off x="9278366" y="4131691"/>
            <a:ext cx="228600" cy="238760"/>
          </a:xfrm>
          <a:prstGeom prst="rect">
            <a:avLst/>
          </a:prstGeom>
        </p:spPr>
        <p:txBody>
          <a:bodyPr vert="horz" wrap="square" lIns="0" tIns="12700" rIns="0" bIns="0" rtlCol="0">
            <a:spAutoFit/>
          </a:bodyPr>
          <a:lstStyle/>
          <a:p>
            <a:pPr marL="12700">
              <a:lnSpc>
                <a:spcPct val="100000"/>
              </a:lnSpc>
              <a:spcBef>
                <a:spcPts val="100"/>
              </a:spcBef>
            </a:pPr>
            <a:r>
              <a:rPr sz="1400" dirty="0">
                <a:solidFill>
                  <a:srgbClr val="FFFFFF"/>
                </a:solidFill>
                <a:latin typeface="Arial"/>
                <a:cs typeface="Arial"/>
              </a:rPr>
              <a:t>1+</a:t>
            </a:r>
            <a:endParaRPr sz="1400">
              <a:latin typeface="Arial"/>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6223000" cy="6858000"/>
          </a:xfrm>
          <a:custGeom>
            <a:avLst/>
            <a:gdLst/>
            <a:ahLst/>
            <a:cxnLst/>
            <a:rect l="l" t="t" r="r" b="b"/>
            <a:pathLst>
              <a:path w="6223000" h="6858000">
                <a:moveTo>
                  <a:pt x="6223000" y="6857998"/>
                </a:moveTo>
                <a:lnTo>
                  <a:pt x="6223000" y="0"/>
                </a:lnTo>
                <a:lnTo>
                  <a:pt x="0" y="0"/>
                </a:lnTo>
                <a:lnTo>
                  <a:pt x="0" y="6857998"/>
                </a:lnTo>
                <a:lnTo>
                  <a:pt x="6223000" y="6857998"/>
                </a:lnTo>
                <a:close/>
              </a:path>
            </a:pathLst>
          </a:custGeom>
          <a:solidFill>
            <a:srgbClr val="4EC0DB"/>
          </a:solidFill>
        </p:spPr>
        <p:txBody>
          <a:bodyPr wrap="square" lIns="0" tIns="0" rIns="0" bIns="0" rtlCol="0"/>
          <a:lstStyle/>
          <a:p>
            <a:endParaRPr/>
          </a:p>
        </p:txBody>
      </p:sp>
      <p:sp>
        <p:nvSpPr>
          <p:cNvPr id="3" name="object 3"/>
          <p:cNvSpPr/>
          <p:nvPr/>
        </p:nvSpPr>
        <p:spPr>
          <a:xfrm>
            <a:off x="0" y="877569"/>
            <a:ext cx="4555490" cy="19050"/>
          </a:xfrm>
          <a:custGeom>
            <a:avLst/>
            <a:gdLst/>
            <a:ahLst/>
            <a:cxnLst/>
            <a:rect l="l" t="t" r="r" b="b"/>
            <a:pathLst>
              <a:path w="4555490" h="19050">
                <a:moveTo>
                  <a:pt x="4555489" y="0"/>
                </a:moveTo>
                <a:lnTo>
                  <a:pt x="0" y="18601"/>
                </a:lnTo>
              </a:path>
            </a:pathLst>
          </a:custGeom>
          <a:ln w="63499">
            <a:solidFill>
              <a:srgbClr val="FFFFFF"/>
            </a:solidFill>
          </a:ln>
        </p:spPr>
        <p:txBody>
          <a:bodyPr wrap="square" lIns="0" tIns="0" rIns="0" bIns="0" rtlCol="0"/>
          <a:lstStyle/>
          <a:p>
            <a:endParaRPr/>
          </a:p>
        </p:txBody>
      </p:sp>
      <p:sp>
        <p:nvSpPr>
          <p:cNvPr id="4" name="object 4"/>
          <p:cNvSpPr txBox="1">
            <a:spLocks noGrp="1"/>
          </p:cNvSpPr>
          <p:nvPr>
            <p:ph type="title"/>
          </p:nvPr>
        </p:nvSpPr>
        <p:spPr>
          <a:xfrm>
            <a:off x="1478280" y="223837"/>
            <a:ext cx="2356485" cy="452755"/>
          </a:xfrm>
          <a:prstGeom prst="rect">
            <a:avLst/>
          </a:prstGeom>
        </p:spPr>
        <p:txBody>
          <a:bodyPr vert="horz" wrap="square" lIns="0" tIns="12700" rIns="0" bIns="0" rtlCol="0">
            <a:spAutoFit/>
          </a:bodyPr>
          <a:lstStyle/>
          <a:p>
            <a:pPr marL="12700">
              <a:lnSpc>
                <a:spcPct val="100000"/>
              </a:lnSpc>
              <a:spcBef>
                <a:spcPts val="100"/>
              </a:spcBef>
            </a:pPr>
            <a:r>
              <a:rPr sz="2800" b="1" dirty="0">
                <a:solidFill>
                  <a:srgbClr val="000000"/>
                </a:solidFill>
                <a:latin typeface="Arial"/>
                <a:cs typeface="Arial"/>
              </a:rPr>
              <a:t>OFFRE</a:t>
            </a:r>
            <a:r>
              <a:rPr sz="2800" b="1" spc="-105" dirty="0">
                <a:solidFill>
                  <a:srgbClr val="000000"/>
                </a:solidFill>
                <a:latin typeface="Arial"/>
                <a:cs typeface="Arial"/>
              </a:rPr>
              <a:t> </a:t>
            </a:r>
            <a:r>
              <a:rPr sz="2800" b="1" dirty="0">
                <a:solidFill>
                  <a:srgbClr val="000000"/>
                </a:solidFill>
                <a:latin typeface="Arial"/>
                <a:cs typeface="Arial"/>
              </a:rPr>
              <a:t>GOLD</a:t>
            </a:r>
            <a:endParaRPr sz="2800">
              <a:latin typeface="Arial"/>
              <a:cs typeface="Arial"/>
            </a:endParaRPr>
          </a:p>
        </p:txBody>
      </p:sp>
      <p:sp>
        <p:nvSpPr>
          <p:cNvPr id="5" name="object 5"/>
          <p:cNvSpPr txBox="1"/>
          <p:nvPr/>
        </p:nvSpPr>
        <p:spPr>
          <a:xfrm>
            <a:off x="696912" y="1082928"/>
            <a:ext cx="4303395" cy="1444625"/>
          </a:xfrm>
          <a:prstGeom prst="rect">
            <a:avLst/>
          </a:prstGeom>
        </p:spPr>
        <p:txBody>
          <a:bodyPr vert="horz" wrap="square" lIns="0" tIns="12700" rIns="0" bIns="0" rtlCol="0">
            <a:spAutoFit/>
          </a:bodyPr>
          <a:lstStyle/>
          <a:p>
            <a:pPr marL="689610">
              <a:lnSpc>
                <a:spcPts val="2140"/>
              </a:lnSpc>
              <a:spcBef>
                <a:spcPts val="100"/>
              </a:spcBef>
            </a:pPr>
            <a:r>
              <a:rPr sz="1800" b="1" dirty="0">
                <a:latin typeface="Arial"/>
                <a:cs typeface="Arial"/>
              </a:rPr>
              <a:t>6 partenaires</a:t>
            </a:r>
            <a:r>
              <a:rPr sz="1800" b="1" spc="-100" dirty="0">
                <a:latin typeface="Arial"/>
                <a:cs typeface="Arial"/>
              </a:rPr>
              <a:t> </a:t>
            </a:r>
            <a:r>
              <a:rPr sz="1800" b="1" spc="-5" dirty="0">
                <a:latin typeface="Arial"/>
                <a:cs typeface="Arial"/>
              </a:rPr>
              <a:t>possibles</a:t>
            </a:r>
            <a:endParaRPr sz="1800">
              <a:latin typeface="Arial"/>
              <a:cs typeface="Arial"/>
            </a:endParaRPr>
          </a:p>
          <a:p>
            <a:pPr marL="692150">
              <a:lnSpc>
                <a:spcPts val="3340"/>
              </a:lnSpc>
            </a:pPr>
            <a:r>
              <a:rPr sz="2800" b="1" dirty="0">
                <a:latin typeface="Arial"/>
                <a:cs typeface="Arial"/>
              </a:rPr>
              <a:t>9 000 euros</a:t>
            </a:r>
            <a:r>
              <a:rPr sz="2800" b="1" spc="-114" dirty="0">
                <a:latin typeface="Arial"/>
                <a:cs typeface="Arial"/>
              </a:rPr>
              <a:t> </a:t>
            </a:r>
            <a:r>
              <a:rPr sz="2800" b="1" spc="-5" dirty="0">
                <a:latin typeface="Arial"/>
                <a:cs typeface="Arial"/>
              </a:rPr>
              <a:t>HT</a:t>
            </a:r>
            <a:endParaRPr sz="2800">
              <a:latin typeface="Arial"/>
              <a:cs typeface="Arial"/>
            </a:endParaRPr>
          </a:p>
          <a:p>
            <a:pPr marL="12700">
              <a:lnSpc>
                <a:spcPct val="100000"/>
              </a:lnSpc>
              <a:spcBef>
                <a:spcPts val="2325"/>
              </a:spcBef>
            </a:pPr>
            <a:r>
              <a:rPr sz="1400" dirty="0">
                <a:latin typeface="Courier New"/>
                <a:cs typeface="Courier New"/>
              </a:rPr>
              <a:t>o</a:t>
            </a:r>
            <a:r>
              <a:rPr sz="1400" spc="-515" dirty="0">
                <a:latin typeface="Courier New"/>
                <a:cs typeface="Courier New"/>
              </a:rPr>
              <a:t> </a:t>
            </a:r>
            <a:r>
              <a:rPr sz="1400" b="1" spc="20" dirty="0">
                <a:latin typeface="Times New Roman"/>
                <a:cs typeface="Times New Roman"/>
              </a:rPr>
              <a:t>Intervention </a:t>
            </a:r>
            <a:r>
              <a:rPr sz="1400" b="1" spc="5" dirty="0">
                <a:latin typeface="Times New Roman"/>
                <a:cs typeface="Times New Roman"/>
              </a:rPr>
              <a:t>de </a:t>
            </a:r>
            <a:r>
              <a:rPr sz="1400" b="1" spc="20" dirty="0">
                <a:latin typeface="Times New Roman"/>
                <a:cs typeface="Times New Roman"/>
              </a:rPr>
              <a:t>votre </a:t>
            </a:r>
            <a:r>
              <a:rPr sz="1400" b="1" dirty="0">
                <a:latin typeface="Times New Roman"/>
                <a:cs typeface="Times New Roman"/>
              </a:rPr>
              <a:t>représentant à </a:t>
            </a:r>
            <a:r>
              <a:rPr sz="1400" b="1" spc="25" dirty="0">
                <a:latin typeface="Times New Roman"/>
                <a:cs typeface="Times New Roman"/>
              </a:rPr>
              <a:t>la </a:t>
            </a:r>
            <a:r>
              <a:rPr sz="1400" b="1" dirty="0">
                <a:latin typeface="Times New Roman"/>
                <a:cs typeface="Times New Roman"/>
              </a:rPr>
              <a:t>tribune</a:t>
            </a:r>
            <a:endParaRPr sz="1400">
              <a:latin typeface="Times New Roman"/>
              <a:cs typeface="Times New Roman"/>
            </a:endParaRPr>
          </a:p>
          <a:p>
            <a:pPr marL="184785">
              <a:lnSpc>
                <a:spcPct val="100000"/>
              </a:lnSpc>
              <a:spcBef>
                <a:spcPts val="5"/>
              </a:spcBef>
            </a:pPr>
            <a:r>
              <a:rPr sz="1400" spc="-60" dirty="0">
                <a:latin typeface="Times New Roman"/>
                <a:cs typeface="Times New Roman"/>
              </a:rPr>
              <a:t>- </a:t>
            </a:r>
            <a:r>
              <a:rPr sz="1400" spc="25" dirty="0">
                <a:latin typeface="Times New Roman"/>
                <a:cs typeface="Times New Roman"/>
              </a:rPr>
              <a:t>Présence </a:t>
            </a:r>
            <a:r>
              <a:rPr sz="1400" spc="65" dirty="0">
                <a:latin typeface="Times New Roman"/>
                <a:cs typeface="Times New Roman"/>
              </a:rPr>
              <a:t>du </a:t>
            </a:r>
            <a:r>
              <a:rPr sz="1400" spc="75" dirty="0">
                <a:latin typeface="Times New Roman"/>
                <a:cs typeface="Times New Roman"/>
              </a:rPr>
              <a:t>nom </a:t>
            </a:r>
            <a:r>
              <a:rPr sz="1400" spc="35" dirty="0">
                <a:latin typeface="Times New Roman"/>
                <a:cs typeface="Times New Roman"/>
              </a:rPr>
              <a:t>de </a:t>
            </a:r>
            <a:r>
              <a:rPr sz="1400" spc="25" dirty="0">
                <a:latin typeface="Times New Roman"/>
                <a:cs typeface="Times New Roman"/>
              </a:rPr>
              <a:t>l’intervenant </a:t>
            </a:r>
            <a:r>
              <a:rPr sz="1400" spc="45" dirty="0">
                <a:latin typeface="Times New Roman"/>
                <a:cs typeface="Times New Roman"/>
              </a:rPr>
              <a:t>dans </a:t>
            </a:r>
            <a:r>
              <a:rPr sz="1400" spc="5" dirty="0">
                <a:latin typeface="Times New Roman"/>
                <a:cs typeface="Times New Roman"/>
              </a:rPr>
              <a:t>le</a:t>
            </a:r>
            <a:r>
              <a:rPr sz="1400" spc="-145" dirty="0">
                <a:latin typeface="Times New Roman"/>
                <a:cs typeface="Times New Roman"/>
              </a:rPr>
              <a:t> </a:t>
            </a:r>
            <a:r>
              <a:rPr sz="1400" spc="40" dirty="0">
                <a:latin typeface="Times New Roman"/>
                <a:cs typeface="Times New Roman"/>
              </a:rPr>
              <a:t>programme</a:t>
            </a:r>
            <a:endParaRPr sz="1400">
              <a:latin typeface="Times New Roman"/>
              <a:cs typeface="Times New Roman"/>
            </a:endParaRPr>
          </a:p>
        </p:txBody>
      </p:sp>
      <p:sp>
        <p:nvSpPr>
          <p:cNvPr id="6" name="object 6"/>
          <p:cNvSpPr txBox="1"/>
          <p:nvPr/>
        </p:nvSpPr>
        <p:spPr>
          <a:xfrm>
            <a:off x="869632" y="2501900"/>
            <a:ext cx="4419600" cy="452120"/>
          </a:xfrm>
          <a:prstGeom prst="rect">
            <a:avLst/>
          </a:prstGeom>
        </p:spPr>
        <p:txBody>
          <a:bodyPr vert="horz" wrap="square" lIns="0" tIns="12700" rIns="0" bIns="0" rtlCol="0">
            <a:spAutoFit/>
          </a:bodyPr>
          <a:lstStyle/>
          <a:p>
            <a:pPr marL="12700" marR="5080">
              <a:lnSpc>
                <a:spcPct val="100000"/>
              </a:lnSpc>
              <a:spcBef>
                <a:spcPts val="100"/>
              </a:spcBef>
            </a:pPr>
            <a:r>
              <a:rPr sz="1400" spc="-60" dirty="0">
                <a:latin typeface="Times New Roman"/>
                <a:cs typeface="Times New Roman"/>
              </a:rPr>
              <a:t>- </a:t>
            </a:r>
            <a:r>
              <a:rPr sz="1400" spc="50" dirty="0">
                <a:latin typeface="Times New Roman"/>
                <a:cs typeface="Times New Roman"/>
              </a:rPr>
              <a:t>Annonce </a:t>
            </a:r>
            <a:r>
              <a:rPr sz="1400" spc="35" dirty="0">
                <a:latin typeface="Times New Roman"/>
                <a:cs typeface="Times New Roman"/>
              </a:rPr>
              <a:t>de </a:t>
            </a:r>
            <a:r>
              <a:rPr sz="1400" spc="25" dirty="0">
                <a:latin typeface="Times New Roman"/>
                <a:cs typeface="Times New Roman"/>
              </a:rPr>
              <a:t>l’intervenant </a:t>
            </a:r>
            <a:r>
              <a:rPr sz="1400" spc="30" dirty="0">
                <a:latin typeface="Times New Roman"/>
                <a:cs typeface="Times New Roman"/>
              </a:rPr>
              <a:t>sur </a:t>
            </a:r>
            <a:r>
              <a:rPr sz="1400" spc="25" dirty="0">
                <a:latin typeface="Times New Roman"/>
                <a:cs typeface="Times New Roman"/>
              </a:rPr>
              <a:t>twitter et </a:t>
            </a:r>
            <a:r>
              <a:rPr sz="1400" spc="45" dirty="0">
                <a:latin typeface="Times New Roman"/>
                <a:cs typeface="Times New Roman"/>
              </a:rPr>
              <a:t>LinkedIn </a:t>
            </a:r>
            <a:r>
              <a:rPr sz="1400" spc="40" dirty="0">
                <a:latin typeface="Times New Roman"/>
                <a:cs typeface="Times New Roman"/>
              </a:rPr>
              <a:t>par</a:t>
            </a:r>
            <a:r>
              <a:rPr sz="1400" spc="-135" dirty="0">
                <a:latin typeface="Times New Roman"/>
                <a:cs typeface="Times New Roman"/>
              </a:rPr>
              <a:t> </a:t>
            </a:r>
            <a:r>
              <a:rPr sz="1400" spc="15" dirty="0">
                <a:latin typeface="Times New Roman"/>
                <a:cs typeface="Times New Roman"/>
              </a:rPr>
              <a:t>bloc  </a:t>
            </a:r>
            <a:r>
              <a:rPr sz="1400" spc="30" dirty="0">
                <a:latin typeface="Times New Roman"/>
                <a:cs typeface="Times New Roman"/>
              </a:rPr>
              <a:t>personnalisé </a:t>
            </a:r>
            <a:r>
              <a:rPr sz="1400" spc="20" dirty="0">
                <a:latin typeface="Times New Roman"/>
                <a:cs typeface="Times New Roman"/>
              </a:rPr>
              <a:t>logo </a:t>
            </a:r>
            <a:r>
              <a:rPr sz="1400" spc="140" dirty="0">
                <a:latin typeface="Times New Roman"/>
                <a:cs typeface="Times New Roman"/>
              </a:rPr>
              <a:t>+</a:t>
            </a:r>
            <a:r>
              <a:rPr sz="1400" spc="-45" dirty="0">
                <a:latin typeface="Times New Roman"/>
                <a:cs typeface="Times New Roman"/>
              </a:rPr>
              <a:t> </a:t>
            </a:r>
            <a:r>
              <a:rPr sz="1400" spc="50" dirty="0">
                <a:latin typeface="Times New Roman"/>
                <a:cs typeface="Times New Roman"/>
              </a:rPr>
              <a:t>photo</a:t>
            </a:r>
            <a:endParaRPr sz="1400">
              <a:latin typeface="Times New Roman"/>
              <a:cs typeface="Times New Roman"/>
            </a:endParaRPr>
          </a:p>
        </p:txBody>
      </p:sp>
      <p:sp>
        <p:nvSpPr>
          <p:cNvPr id="7" name="object 7"/>
          <p:cNvSpPr txBox="1"/>
          <p:nvPr/>
        </p:nvSpPr>
        <p:spPr>
          <a:xfrm>
            <a:off x="696912" y="3005073"/>
            <a:ext cx="3279140" cy="238760"/>
          </a:xfrm>
          <a:prstGeom prst="rect">
            <a:avLst/>
          </a:prstGeom>
        </p:spPr>
        <p:txBody>
          <a:bodyPr vert="horz" wrap="square" lIns="0" tIns="12700" rIns="0" bIns="0" rtlCol="0">
            <a:spAutoFit/>
          </a:bodyPr>
          <a:lstStyle/>
          <a:p>
            <a:pPr marL="12700">
              <a:lnSpc>
                <a:spcPct val="100000"/>
              </a:lnSpc>
              <a:spcBef>
                <a:spcPts val="100"/>
              </a:spcBef>
            </a:pPr>
            <a:r>
              <a:rPr sz="1400" dirty="0">
                <a:latin typeface="Courier New"/>
                <a:cs typeface="Courier New"/>
              </a:rPr>
              <a:t>o </a:t>
            </a:r>
            <a:r>
              <a:rPr sz="1400" b="1" spc="10" dirty="0">
                <a:latin typeface="Times New Roman"/>
                <a:cs typeface="Times New Roman"/>
              </a:rPr>
              <a:t>8 </a:t>
            </a:r>
            <a:r>
              <a:rPr sz="1400" b="1" spc="-5" dirty="0">
                <a:latin typeface="Times New Roman"/>
                <a:cs typeface="Times New Roman"/>
              </a:rPr>
              <a:t>badges </a:t>
            </a:r>
            <a:r>
              <a:rPr sz="1400" b="1" spc="5" dirty="0">
                <a:latin typeface="Times New Roman"/>
                <a:cs typeface="Times New Roman"/>
              </a:rPr>
              <a:t>VIP </a:t>
            </a:r>
            <a:r>
              <a:rPr sz="1400" spc="20" dirty="0">
                <a:latin typeface="Times New Roman"/>
                <a:cs typeface="Times New Roman"/>
              </a:rPr>
              <a:t>(valeur </a:t>
            </a:r>
            <a:r>
              <a:rPr sz="1400" spc="35" dirty="0">
                <a:latin typeface="Times New Roman"/>
                <a:cs typeface="Times New Roman"/>
              </a:rPr>
              <a:t>unitaire </a:t>
            </a:r>
            <a:r>
              <a:rPr sz="1400" dirty="0">
                <a:latin typeface="Times New Roman"/>
                <a:cs typeface="Times New Roman"/>
              </a:rPr>
              <a:t>: </a:t>
            </a:r>
            <a:r>
              <a:rPr sz="1400" spc="30" dirty="0">
                <a:latin typeface="Times New Roman"/>
                <a:cs typeface="Times New Roman"/>
              </a:rPr>
              <a:t>150€HT)</a:t>
            </a:r>
            <a:endParaRPr sz="1400">
              <a:latin typeface="Times New Roman"/>
              <a:cs typeface="Times New Roman"/>
            </a:endParaRPr>
          </a:p>
        </p:txBody>
      </p:sp>
      <p:sp>
        <p:nvSpPr>
          <p:cNvPr id="8" name="object 8"/>
          <p:cNvSpPr txBox="1"/>
          <p:nvPr/>
        </p:nvSpPr>
        <p:spPr>
          <a:xfrm>
            <a:off x="696912" y="3508120"/>
            <a:ext cx="3923029" cy="1519555"/>
          </a:xfrm>
          <a:prstGeom prst="rect">
            <a:avLst/>
          </a:prstGeom>
        </p:spPr>
        <p:txBody>
          <a:bodyPr vert="horz" wrap="square" lIns="0" tIns="12700" rIns="0" bIns="0" rtlCol="0">
            <a:spAutoFit/>
          </a:bodyPr>
          <a:lstStyle/>
          <a:p>
            <a:pPr marL="185420" indent="-172720">
              <a:lnSpc>
                <a:spcPct val="100000"/>
              </a:lnSpc>
              <a:spcBef>
                <a:spcPts val="100"/>
              </a:spcBef>
              <a:buFont typeface="Courier New"/>
              <a:buChar char="o"/>
              <a:tabLst>
                <a:tab pos="185420" algn="l"/>
              </a:tabLst>
            </a:pPr>
            <a:r>
              <a:rPr sz="1400" b="1" spc="10" dirty="0">
                <a:latin typeface="Times New Roman"/>
                <a:cs typeface="Times New Roman"/>
              </a:rPr>
              <a:t>Présence </a:t>
            </a:r>
            <a:r>
              <a:rPr sz="1400" b="1" spc="5" dirty="0">
                <a:latin typeface="Times New Roman"/>
                <a:cs typeface="Times New Roman"/>
              </a:rPr>
              <a:t>de </a:t>
            </a:r>
            <a:r>
              <a:rPr sz="1400" b="1" spc="20" dirty="0">
                <a:latin typeface="Times New Roman"/>
                <a:cs typeface="Times New Roman"/>
              </a:rPr>
              <a:t>votre </a:t>
            </a:r>
            <a:r>
              <a:rPr sz="1400" b="1" spc="55" dirty="0">
                <a:latin typeface="Times New Roman"/>
                <a:cs typeface="Times New Roman"/>
              </a:rPr>
              <a:t>logo </a:t>
            </a:r>
            <a:r>
              <a:rPr sz="1400" spc="30" dirty="0">
                <a:latin typeface="Times New Roman"/>
                <a:cs typeface="Times New Roman"/>
              </a:rPr>
              <a:t>sur</a:t>
            </a:r>
            <a:r>
              <a:rPr sz="1400" spc="-150" dirty="0">
                <a:latin typeface="Times New Roman"/>
                <a:cs typeface="Times New Roman"/>
              </a:rPr>
              <a:t> </a:t>
            </a:r>
            <a:r>
              <a:rPr sz="1400" dirty="0">
                <a:latin typeface="Times New Roman"/>
                <a:cs typeface="Times New Roman"/>
              </a:rPr>
              <a:t>:</a:t>
            </a:r>
            <a:endParaRPr sz="1400">
              <a:latin typeface="Times New Roman"/>
              <a:cs typeface="Times New Roman"/>
            </a:endParaRPr>
          </a:p>
          <a:p>
            <a:pPr marL="284480" lvl="1" indent="-99060">
              <a:lnSpc>
                <a:spcPct val="100000"/>
              </a:lnSpc>
              <a:buChar char="-"/>
              <a:tabLst>
                <a:tab pos="284480" algn="l"/>
              </a:tabLst>
            </a:pPr>
            <a:r>
              <a:rPr sz="1400" spc="10" dirty="0">
                <a:latin typeface="Times New Roman"/>
                <a:cs typeface="Times New Roman"/>
              </a:rPr>
              <a:t>Site </a:t>
            </a:r>
            <a:r>
              <a:rPr sz="1400" spc="35" dirty="0">
                <a:latin typeface="Times New Roman"/>
                <a:cs typeface="Times New Roman"/>
              </a:rPr>
              <a:t>internet </a:t>
            </a:r>
            <a:r>
              <a:rPr sz="1400" spc="65" dirty="0">
                <a:latin typeface="Times New Roman"/>
                <a:cs typeface="Times New Roman"/>
              </a:rPr>
              <a:t>du</a:t>
            </a:r>
            <a:r>
              <a:rPr sz="1400" spc="-80" dirty="0">
                <a:latin typeface="Times New Roman"/>
                <a:cs typeface="Times New Roman"/>
              </a:rPr>
              <a:t> </a:t>
            </a:r>
            <a:r>
              <a:rPr sz="1400" spc="25" dirty="0">
                <a:latin typeface="Times New Roman"/>
                <a:cs typeface="Times New Roman"/>
              </a:rPr>
              <a:t>colloque</a:t>
            </a:r>
            <a:endParaRPr sz="1400">
              <a:latin typeface="Times New Roman"/>
              <a:cs typeface="Times New Roman"/>
            </a:endParaRPr>
          </a:p>
          <a:p>
            <a:pPr marL="284480" lvl="1" indent="-99060">
              <a:lnSpc>
                <a:spcPct val="100000"/>
              </a:lnSpc>
              <a:buChar char="-"/>
              <a:tabLst>
                <a:tab pos="284480" algn="l"/>
              </a:tabLst>
            </a:pPr>
            <a:r>
              <a:rPr sz="1400" spc="45" dirty="0">
                <a:latin typeface="Times New Roman"/>
                <a:cs typeface="Times New Roman"/>
              </a:rPr>
              <a:t>Programme </a:t>
            </a:r>
            <a:r>
              <a:rPr sz="1400" spc="65" dirty="0">
                <a:latin typeface="Times New Roman"/>
                <a:cs typeface="Times New Roman"/>
              </a:rPr>
              <a:t>du </a:t>
            </a:r>
            <a:r>
              <a:rPr sz="1400" spc="20" dirty="0">
                <a:latin typeface="Times New Roman"/>
                <a:cs typeface="Times New Roman"/>
              </a:rPr>
              <a:t>colloque </a:t>
            </a:r>
            <a:r>
              <a:rPr sz="1400" spc="25" dirty="0">
                <a:latin typeface="Times New Roman"/>
                <a:cs typeface="Times New Roman"/>
              </a:rPr>
              <a:t>et</a:t>
            </a:r>
            <a:r>
              <a:rPr sz="1400" spc="-75" dirty="0">
                <a:latin typeface="Times New Roman"/>
                <a:cs typeface="Times New Roman"/>
              </a:rPr>
              <a:t> </a:t>
            </a:r>
            <a:r>
              <a:rPr sz="1400" spc="35" dirty="0">
                <a:latin typeface="Times New Roman"/>
                <a:cs typeface="Times New Roman"/>
              </a:rPr>
              <a:t>trombinoscope</a:t>
            </a:r>
            <a:endParaRPr sz="1400">
              <a:latin typeface="Times New Roman"/>
              <a:cs typeface="Times New Roman"/>
            </a:endParaRPr>
          </a:p>
          <a:p>
            <a:pPr marL="284480" lvl="1" indent="-99060">
              <a:lnSpc>
                <a:spcPct val="100000"/>
              </a:lnSpc>
              <a:buChar char="-"/>
              <a:tabLst>
                <a:tab pos="284480" algn="l"/>
              </a:tabLst>
            </a:pPr>
            <a:r>
              <a:rPr sz="1400" spc="20" dirty="0">
                <a:latin typeface="Times New Roman"/>
                <a:cs typeface="Times New Roman"/>
              </a:rPr>
              <a:t>Signalétique </a:t>
            </a:r>
            <a:r>
              <a:rPr sz="1400" spc="35" dirty="0">
                <a:latin typeface="Times New Roman"/>
                <a:cs typeface="Times New Roman"/>
              </a:rPr>
              <a:t>(kakemonos,</a:t>
            </a:r>
            <a:r>
              <a:rPr sz="1400" spc="-65" dirty="0">
                <a:latin typeface="Times New Roman"/>
                <a:cs typeface="Times New Roman"/>
              </a:rPr>
              <a:t> </a:t>
            </a:r>
            <a:r>
              <a:rPr sz="1400" spc="30" dirty="0">
                <a:latin typeface="Times New Roman"/>
                <a:cs typeface="Times New Roman"/>
              </a:rPr>
              <a:t>écrans...)</a:t>
            </a:r>
            <a:endParaRPr sz="1400">
              <a:latin typeface="Times New Roman"/>
              <a:cs typeface="Times New Roman"/>
            </a:endParaRPr>
          </a:p>
          <a:p>
            <a:pPr marL="284480" lvl="1" indent="-99060">
              <a:lnSpc>
                <a:spcPct val="100000"/>
              </a:lnSpc>
              <a:buChar char="-"/>
              <a:tabLst>
                <a:tab pos="284480" algn="l"/>
              </a:tabLst>
            </a:pPr>
            <a:r>
              <a:rPr sz="1400" spc="15" dirty="0">
                <a:latin typeface="Times New Roman"/>
                <a:cs typeface="Times New Roman"/>
              </a:rPr>
              <a:t>Slide </a:t>
            </a:r>
            <a:r>
              <a:rPr sz="1400" spc="30" dirty="0">
                <a:latin typeface="Times New Roman"/>
                <a:cs typeface="Times New Roman"/>
              </a:rPr>
              <a:t>d’ouverture </a:t>
            </a:r>
            <a:r>
              <a:rPr sz="1400" spc="25" dirty="0">
                <a:latin typeface="Times New Roman"/>
                <a:cs typeface="Times New Roman"/>
              </a:rPr>
              <a:t>et </a:t>
            </a:r>
            <a:r>
              <a:rPr sz="1400" spc="35" dirty="0">
                <a:latin typeface="Times New Roman"/>
                <a:cs typeface="Times New Roman"/>
              </a:rPr>
              <a:t>de</a:t>
            </a:r>
            <a:r>
              <a:rPr sz="1400" spc="-95" dirty="0">
                <a:latin typeface="Times New Roman"/>
                <a:cs typeface="Times New Roman"/>
              </a:rPr>
              <a:t> </a:t>
            </a:r>
            <a:r>
              <a:rPr sz="1400" spc="25" dirty="0">
                <a:latin typeface="Times New Roman"/>
                <a:cs typeface="Times New Roman"/>
              </a:rPr>
              <a:t>clôture</a:t>
            </a:r>
            <a:endParaRPr sz="1400">
              <a:latin typeface="Times New Roman"/>
              <a:cs typeface="Times New Roman"/>
            </a:endParaRPr>
          </a:p>
          <a:p>
            <a:pPr marL="284480" lvl="1" indent="-99060">
              <a:lnSpc>
                <a:spcPct val="100000"/>
              </a:lnSpc>
              <a:buChar char="-"/>
              <a:tabLst>
                <a:tab pos="284480" algn="l"/>
              </a:tabLst>
            </a:pPr>
            <a:r>
              <a:rPr sz="1400" spc="45" dirty="0">
                <a:latin typeface="Times New Roman"/>
                <a:cs typeface="Times New Roman"/>
              </a:rPr>
              <a:t>Annonces </a:t>
            </a:r>
            <a:r>
              <a:rPr sz="1400" spc="15" dirty="0">
                <a:latin typeface="Times New Roman"/>
                <a:cs typeface="Times New Roman"/>
              </a:rPr>
              <a:t>presse</a:t>
            </a:r>
            <a:r>
              <a:rPr sz="1400" spc="-60" dirty="0">
                <a:latin typeface="Times New Roman"/>
                <a:cs typeface="Times New Roman"/>
              </a:rPr>
              <a:t> </a:t>
            </a:r>
            <a:r>
              <a:rPr sz="1400" spc="20" dirty="0">
                <a:latin typeface="Times New Roman"/>
                <a:cs typeface="Times New Roman"/>
              </a:rPr>
              <a:t>éventuelles</a:t>
            </a:r>
            <a:endParaRPr sz="1400">
              <a:latin typeface="Times New Roman"/>
              <a:cs typeface="Times New Roman"/>
            </a:endParaRPr>
          </a:p>
          <a:p>
            <a:pPr marL="284480" lvl="1" indent="-99060">
              <a:lnSpc>
                <a:spcPct val="100000"/>
              </a:lnSpc>
              <a:spcBef>
                <a:spcPts val="5"/>
              </a:spcBef>
              <a:buChar char="-"/>
              <a:tabLst>
                <a:tab pos="284480" algn="l"/>
              </a:tabLst>
            </a:pPr>
            <a:r>
              <a:rPr sz="1400" spc="40" dirty="0">
                <a:latin typeface="Times New Roman"/>
                <a:cs typeface="Times New Roman"/>
              </a:rPr>
              <a:t>Campagnes </a:t>
            </a:r>
            <a:r>
              <a:rPr sz="1400" spc="25" dirty="0">
                <a:latin typeface="Times New Roman"/>
                <a:cs typeface="Times New Roman"/>
              </a:rPr>
              <a:t>emailling </a:t>
            </a:r>
            <a:r>
              <a:rPr sz="1400" spc="5" dirty="0">
                <a:latin typeface="Times New Roman"/>
                <a:cs typeface="Times New Roman"/>
              </a:rPr>
              <a:t>(14 </a:t>
            </a:r>
            <a:r>
              <a:rPr sz="1400" spc="10" dirty="0">
                <a:latin typeface="Times New Roman"/>
                <a:cs typeface="Times New Roman"/>
              </a:rPr>
              <a:t>000 </a:t>
            </a:r>
            <a:r>
              <a:rPr sz="1400" spc="30" dirty="0">
                <a:latin typeface="Times New Roman"/>
                <a:cs typeface="Times New Roman"/>
              </a:rPr>
              <a:t>contacts</a:t>
            </a:r>
            <a:r>
              <a:rPr sz="1400" spc="-85" dirty="0">
                <a:latin typeface="Times New Roman"/>
                <a:cs typeface="Times New Roman"/>
              </a:rPr>
              <a:t> </a:t>
            </a:r>
            <a:r>
              <a:rPr sz="1400" spc="10" dirty="0">
                <a:latin typeface="Times New Roman"/>
                <a:cs typeface="Times New Roman"/>
              </a:rPr>
              <a:t>qualifiés)</a:t>
            </a:r>
            <a:endParaRPr sz="1400">
              <a:latin typeface="Times New Roman"/>
              <a:cs typeface="Times New Roman"/>
            </a:endParaRPr>
          </a:p>
        </p:txBody>
      </p:sp>
      <p:sp>
        <p:nvSpPr>
          <p:cNvPr id="9" name="object 9"/>
          <p:cNvSpPr txBox="1"/>
          <p:nvPr/>
        </p:nvSpPr>
        <p:spPr>
          <a:xfrm>
            <a:off x="696912" y="5215508"/>
            <a:ext cx="4483735" cy="452755"/>
          </a:xfrm>
          <a:prstGeom prst="rect">
            <a:avLst/>
          </a:prstGeom>
        </p:spPr>
        <p:txBody>
          <a:bodyPr vert="horz" wrap="square" lIns="0" tIns="12700" rIns="0" bIns="0" rtlCol="0">
            <a:spAutoFit/>
          </a:bodyPr>
          <a:lstStyle/>
          <a:p>
            <a:pPr marL="12700">
              <a:lnSpc>
                <a:spcPct val="100000"/>
              </a:lnSpc>
              <a:spcBef>
                <a:spcPts val="100"/>
              </a:spcBef>
            </a:pPr>
            <a:r>
              <a:rPr sz="1400" dirty="0">
                <a:latin typeface="Courier New"/>
                <a:cs typeface="Courier New"/>
              </a:rPr>
              <a:t>o</a:t>
            </a:r>
            <a:r>
              <a:rPr sz="1400" spc="-545" dirty="0">
                <a:latin typeface="Courier New"/>
                <a:cs typeface="Courier New"/>
              </a:rPr>
              <a:t> </a:t>
            </a:r>
            <a:r>
              <a:rPr sz="1400" b="1" spc="35" dirty="0">
                <a:latin typeface="Times New Roman"/>
                <a:cs typeface="Times New Roman"/>
              </a:rPr>
              <a:t>Mise </a:t>
            </a:r>
            <a:r>
              <a:rPr sz="1400" b="1" dirty="0">
                <a:latin typeface="Times New Roman"/>
                <a:cs typeface="Times New Roman"/>
              </a:rPr>
              <a:t>à </a:t>
            </a:r>
            <a:r>
              <a:rPr sz="1400" b="1" spc="30" dirty="0">
                <a:latin typeface="Times New Roman"/>
                <a:cs typeface="Times New Roman"/>
              </a:rPr>
              <a:t>disposition </a:t>
            </a:r>
            <a:r>
              <a:rPr sz="1400" b="1" spc="5" dirty="0">
                <a:latin typeface="Times New Roman"/>
                <a:cs typeface="Times New Roman"/>
              </a:rPr>
              <a:t>de </a:t>
            </a:r>
            <a:r>
              <a:rPr sz="1400" b="1" spc="20" dirty="0">
                <a:latin typeface="Times New Roman"/>
                <a:cs typeface="Times New Roman"/>
              </a:rPr>
              <a:t>votre documentation </a:t>
            </a:r>
            <a:r>
              <a:rPr sz="1400" b="1" spc="-45" dirty="0">
                <a:latin typeface="Times New Roman"/>
                <a:cs typeface="Times New Roman"/>
              </a:rPr>
              <a:t>&amp; </a:t>
            </a:r>
            <a:r>
              <a:rPr sz="1400" b="1" spc="40" dirty="0">
                <a:latin typeface="Times New Roman"/>
                <a:cs typeface="Times New Roman"/>
              </a:rPr>
              <a:t>goodies </a:t>
            </a:r>
            <a:r>
              <a:rPr sz="1400" b="1" dirty="0">
                <a:latin typeface="Times New Roman"/>
                <a:cs typeface="Times New Roman"/>
              </a:rPr>
              <a:t>à</a:t>
            </a:r>
            <a:endParaRPr sz="1400">
              <a:latin typeface="Times New Roman"/>
              <a:cs typeface="Times New Roman"/>
            </a:endParaRPr>
          </a:p>
          <a:p>
            <a:pPr marL="184785">
              <a:lnSpc>
                <a:spcPct val="100000"/>
              </a:lnSpc>
            </a:pPr>
            <a:r>
              <a:rPr sz="1400" b="1" spc="15" dirty="0">
                <a:latin typeface="Times New Roman"/>
                <a:cs typeface="Times New Roman"/>
              </a:rPr>
              <a:t>l’entrée</a:t>
            </a:r>
            <a:endParaRPr sz="1400">
              <a:latin typeface="Times New Roman"/>
              <a:cs typeface="Times New Roman"/>
            </a:endParaRPr>
          </a:p>
        </p:txBody>
      </p:sp>
      <p:sp>
        <p:nvSpPr>
          <p:cNvPr id="10" name="object 10"/>
          <p:cNvSpPr txBox="1"/>
          <p:nvPr/>
        </p:nvSpPr>
        <p:spPr>
          <a:xfrm>
            <a:off x="696912" y="5855970"/>
            <a:ext cx="4159885" cy="452120"/>
          </a:xfrm>
          <a:prstGeom prst="rect">
            <a:avLst/>
          </a:prstGeom>
        </p:spPr>
        <p:txBody>
          <a:bodyPr vert="horz" wrap="square" lIns="0" tIns="12700" rIns="0" bIns="0" rtlCol="0">
            <a:spAutoFit/>
          </a:bodyPr>
          <a:lstStyle/>
          <a:p>
            <a:pPr marL="12700">
              <a:lnSpc>
                <a:spcPct val="100000"/>
              </a:lnSpc>
              <a:spcBef>
                <a:spcPts val="100"/>
              </a:spcBef>
            </a:pPr>
            <a:r>
              <a:rPr sz="1400" dirty="0">
                <a:latin typeface="Courier New"/>
                <a:cs typeface="Courier New"/>
              </a:rPr>
              <a:t>o</a:t>
            </a:r>
            <a:r>
              <a:rPr sz="1400" spc="-600" dirty="0">
                <a:latin typeface="Courier New"/>
                <a:cs typeface="Courier New"/>
              </a:rPr>
              <a:t> </a:t>
            </a:r>
            <a:r>
              <a:rPr sz="1400" b="1" spc="35" dirty="0">
                <a:latin typeface="Times New Roman"/>
                <a:cs typeface="Times New Roman"/>
              </a:rPr>
              <a:t>Annonce collective </a:t>
            </a:r>
            <a:r>
              <a:rPr sz="1400" b="1" dirty="0">
                <a:latin typeface="Times New Roman"/>
                <a:cs typeface="Times New Roman"/>
              </a:rPr>
              <a:t>partenaires </a:t>
            </a:r>
            <a:r>
              <a:rPr sz="1400" b="1" spc="-15" dirty="0">
                <a:latin typeface="Times New Roman"/>
                <a:cs typeface="Times New Roman"/>
              </a:rPr>
              <a:t>sur </a:t>
            </a:r>
            <a:r>
              <a:rPr sz="1400" b="1" spc="10" dirty="0">
                <a:latin typeface="Times New Roman"/>
                <a:cs typeface="Times New Roman"/>
              </a:rPr>
              <a:t>réseaux </a:t>
            </a:r>
            <a:r>
              <a:rPr sz="1400" b="1" spc="30" dirty="0">
                <a:latin typeface="Times New Roman"/>
                <a:cs typeface="Times New Roman"/>
              </a:rPr>
              <a:t>sociaux</a:t>
            </a:r>
            <a:endParaRPr sz="1400">
              <a:latin typeface="Times New Roman"/>
              <a:cs typeface="Times New Roman"/>
            </a:endParaRPr>
          </a:p>
          <a:p>
            <a:pPr marL="243840">
              <a:lnSpc>
                <a:spcPct val="100000"/>
              </a:lnSpc>
            </a:pPr>
            <a:r>
              <a:rPr sz="1400" spc="-60" dirty="0">
                <a:latin typeface="Times New Roman"/>
                <a:cs typeface="Times New Roman"/>
              </a:rPr>
              <a:t>- </a:t>
            </a:r>
            <a:r>
              <a:rPr sz="1400" spc="40" dirty="0">
                <a:latin typeface="Times New Roman"/>
                <a:cs typeface="Times New Roman"/>
              </a:rPr>
              <a:t>Logo </a:t>
            </a:r>
            <a:r>
              <a:rPr sz="1400" spc="30" dirty="0">
                <a:latin typeface="Times New Roman"/>
                <a:cs typeface="Times New Roman"/>
              </a:rPr>
              <a:t>sur </a:t>
            </a:r>
            <a:r>
              <a:rPr sz="1400" spc="25" dirty="0">
                <a:latin typeface="Times New Roman"/>
                <a:cs typeface="Times New Roman"/>
              </a:rPr>
              <a:t>twitter et</a:t>
            </a:r>
            <a:r>
              <a:rPr sz="1400" dirty="0">
                <a:latin typeface="Times New Roman"/>
                <a:cs typeface="Times New Roman"/>
              </a:rPr>
              <a:t> </a:t>
            </a:r>
            <a:r>
              <a:rPr sz="1400" spc="45" dirty="0">
                <a:latin typeface="Times New Roman"/>
                <a:cs typeface="Times New Roman"/>
              </a:rPr>
              <a:t>LinkedIn</a:t>
            </a:r>
            <a:endParaRPr sz="1400">
              <a:latin typeface="Times New Roman"/>
              <a:cs typeface="Times New Roman"/>
            </a:endParaRPr>
          </a:p>
        </p:txBody>
      </p:sp>
      <p:sp>
        <p:nvSpPr>
          <p:cNvPr id="11" name="object 11"/>
          <p:cNvSpPr txBox="1"/>
          <p:nvPr/>
        </p:nvSpPr>
        <p:spPr>
          <a:xfrm>
            <a:off x="7596758" y="1491869"/>
            <a:ext cx="2585720" cy="452120"/>
          </a:xfrm>
          <a:prstGeom prst="rect">
            <a:avLst/>
          </a:prstGeom>
        </p:spPr>
        <p:txBody>
          <a:bodyPr vert="horz" wrap="square" lIns="0" tIns="12700" rIns="0" bIns="0" rtlCol="0">
            <a:spAutoFit/>
          </a:bodyPr>
          <a:lstStyle/>
          <a:p>
            <a:pPr marL="12700">
              <a:lnSpc>
                <a:spcPct val="100000"/>
              </a:lnSpc>
              <a:spcBef>
                <a:spcPts val="100"/>
              </a:spcBef>
            </a:pPr>
            <a:r>
              <a:rPr sz="2800" b="1" dirty="0">
                <a:latin typeface="Arial"/>
                <a:cs typeface="Arial"/>
              </a:rPr>
              <a:t>OFFRE</a:t>
            </a:r>
            <a:r>
              <a:rPr sz="2800" b="1" spc="-95" dirty="0">
                <a:latin typeface="Arial"/>
                <a:cs typeface="Arial"/>
              </a:rPr>
              <a:t> </a:t>
            </a:r>
            <a:r>
              <a:rPr sz="2800" b="1" spc="-40" dirty="0">
                <a:latin typeface="Arial"/>
                <a:cs typeface="Arial"/>
              </a:rPr>
              <a:t>SILVER</a:t>
            </a:r>
            <a:endParaRPr sz="2800">
              <a:latin typeface="Arial"/>
              <a:cs typeface="Arial"/>
            </a:endParaRPr>
          </a:p>
        </p:txBody>
      </p:sp>
      <p:sp>
        <p:nvSpPr>
          <p:cNvPr id="12" name="object 12"/>
          <p:cNvSpPr txBox="1"/>
          <p:nvPr/>
        </p:nvSpPr>
        <p:spPr>
          <a:xfrm>
            <a:off x="7175245" y="2350770"/>
            <a:ext cx="3430270" cy="721995"/>
          </a:xfrm>
          <a:prstGeom prst="rect">
            <a:avLst/>
          </a:prstGeom>
        </p:spPr>
        <p:txBody>
          <a:bodyPr vert="horz" wrap="square" lIns="0" tIns="12700" rIns="0" bIns="0" rtlCol="0">
            <a:spAutoFit/>
          </a:bodyPr>
          <a:lstStyle/>
          <a:p>
            <a:pPr algn="ctr">
              <a:lnSpc>
                <a:spcPts val="2140"/>
              </a:lnSpc>
              <a:spcBef>
                <a:spcPts val="100"/>
              </a:spcBef>
            </a:pPr>
            <a:r>
              <a:rPr sz="1800" b="1" spc="-5" dirty="0">
                <a:latin typeface="Arial"/>
                <a:cs typeface="Arial"/>
              </a:rPr>
              <a:t>Nombre </a:t>
            </a:r>
            <a:r>
              <a:rPr sz="1800" b="1" dirty="0">
                <a:latin typeface="Arial"/>
                <a:cs typeface="Arial"/>
              </a:rPr>
              <a:t>de partenaires</a:t>
            </a:r>
            <a:r>
              <a:rPr sz="1800" b="1" spc="-95" dirty="0">
                <a:latin typeface="Arial"/>
                <a:cs typeface="Arial"/>
              </a:rPr>
              <a:t> </a:t>
            </a:r>
            <a:r>
              <a:rPr sz="1800" b="1" dirty="0">
                <a:latin typeface="Arial"/>
                <a:cs typeface="Arial"/>
              </a:rPr>
              <a:t>illimités</a:t>
            </a:r>
            <a:endParaRPr sz="1800">
              <a:latin typeface="Arial"/>
              <a:cs typeface="Arial"/>
            </a:endParaRPr>
          </a:p>
          <a:p>
            <a:pPr algn="ctr">
              <a:lnSpc>
                <a:spcPts val="3340"/>
              </a:lnSpc>
            </a:pPr>
            <a:r>
              <a:rPr sz="2800" b="1" dirty="0">
                <a:latin typeface="Arial"/>
                <a:cs typeface="Arial"/>
              </a:rPr>
              <a:t>5 000 euros</a:t>
            </a:r>
            <a:r>
              <a:rPr sz="2800" b="1" spc="-35" dirty="0">
                <a:latin typeface="Arial"/>
                <a:cs typeface="Arial"/>
              </a:rPr>
              <a:t> </a:t>
            </a:r>
            <a:r>
              <a:rPr sz="2800" b="1" dirty="0">
                <a:latin typeface="Arial"/>
                <a:cs typeface="Arial"/>
              </a:rPr>
              <a:t>HT</a:t>
            </a:r>
            <a:endParaRPr sz="2800">
              <a:latin typeface="Arial"/>
              <a:cs typeface="Arial"/>
            </a:endParaRPr>
          </a:p>
        </p:txBody>
      </p:sp>
      <p:sp>
        <p:nvSpPr>
          <p:cNvPr id="13" name="object 13"/>
          <p:cNvSpPr txBox="1"/>
          <p:nvPr/>
        </p:nvSpPr>
        <p:spPr>
          <a:xfrm>
            <a:off x="7171690" y="3812540"/>
            <a:ext cx="3274060" cy="238760"/>
          </a:xfrm>
          <a:prstGeom prst="rect">
            <a:avLst/>
          </a:prstGeom>
        </p:spPr>
        <p:txBody>
          <a:bodyPr vert="horz" wrap="square" lIns="0" tIns="12700" rIns="0" bIns="0" rtlCol="0">
            <a:spAutoFit/>
          </a:bodyPr>
          <a:lstStyle/>
          <a:p>
            <a:pPr marL="12700">
              <a:lnSpc>
                <a:spcPct val="100000"/>
              </a:lnSpc>
              <a:spcBef>
                <a:spcPts val="100"/>
              </a:spcBef>
            </a:pPr>
            <a:r>
              <a:rPr sz="1400" dirty="0">
                <a:latin typeface="Courier New"/>
                <a:cs typeface="Courier New"/>
              </a:rPr>
              <a:t>o </a:t>
            </a:r>
            <a:r>
              <a:rPr sz="1400" b="1" spc="10" dirty="0">
                <a:latin typeface="Times New Roman"/>
                <a:cs typeface="Times New Roman"/>
              </a:rPr>
              <a:t>4 </a:t>
            </a:r>
            <a:r>
              <a:rPr sz="1400" b="1" spc="-5" dirty="0">
                <a:latin typeface="Times New Roman"/>
                <a:cs typeface="Times New Roman"/>
              </a:rPr>
              <a:t>badges </a:t>
            </a:r>
            <a:r>
              <a:rPr sz="1400" b="1" spc="5" dirty="0">
                <a:latin typeface="Times New Roman"/>
                <a:cs typeface="Times New Roman"/>
              </a:rPr>
              <a:t>VIP </a:t>
            </a:r>
            <a:r>
              <a:rPr sz="1400" spc="15" dirty="0">
                <a:latin typeface="Times New Roman"/>
                <a:cs typeface="Times New Roman"/>
              </a:rPr>
              <a:t>(valeur </a:t>
            </a:r>
            <a:r>
              <a:rPr sz="1400" spc="35" dirty="0">
                <a:latin typeface="Times New Roman"/>
                <a:cs typeface="Times New Roman"/>
              </a:rPr>
              <a:t>unitaire </a:t>
            </a:r>
            <a:r>
              <a:rPr sz="1400" dirty="0">
                <a:latin typeface="Times New Roman"/>
                <a:cs typeface="Times New Roman"/>
              </a:rPr>
              <a:t>:</a:t>
            </a:r>
            <a:r>
              <a:rPr sz="1400" spc="-15" dirty="0">
                <a:latin typeface="Times New Roman"/>
                <a:cs typeface="Times New Roman"/>
              </a:rPr>
              <a:t> </a:t>
            </a:r>
            <a:r>
              <a:rPr sz="1400" spc="30" dirty="0">
                <a:latin typeface="Times New Roman"/>
                <a:cs typeface="Times New Roman"/>
              </a:rPr>
              <a:t>150€HT)</a:t>
            </a:r>
            <a:endParaRPr sz="1400">
              <a:latin typeface="Times New Roman"/>
              <a:cs typeface="Times New Roman"/>
            </a:endParaRPr>
          </a:p>
        </p:txBody>
      </p:sp>
      <p:sp>
        <p:nvSpPr>
          <p:cNvPr id="14" name="object 14"/>
          <p:cNvSpPr txBox="1"/>
          <p:nvPr/>
        </p:nvSpPr>
        <p:spPr>
          <a:xfrm>
            <a:off x="7171690" y="4239259"/>
            <a:ext cx="3183890" cy="1732914"/>
          </a:xfrm>
          <a:prstGeom prst="rect">
            <a:avLst/>
          </a:prstGeom>
        </p:spPr>
        <p:txBody>
          <a:bodyPr vert="horz" wrap="square" lIns="0" tIns="12700" rIns="0" bIns="0" rtlCol="0">
            <a:spAutoFit/>
          </a:bodyPr>
          <a:lstStyle/>
          <a:p>
            <a:pPr marL="185420" indent="-172720">
              <a:lnSpc>
                <a:spcPct val="100000"/>
              </a:lnSpc>
              <a:spcBef>
                <a:spcPts val="100"/>
              </a:spcBef>
              <a:buFont typeface="Courier New"/>
              <a:buChar char="o"/>
              <a:tabLst>
                <a:tab pos="185420" algn="l"/>
              </a:tabLst>
            </a:pPr>
            <a:r>
              <a:rPr sz="1400" b="1" spc="10" dirty="0">
                <a:latin typeface="Times New Roman"/>
                <a:cs typeface="Times New Roman"/>
              </a:rPr>
              <a:t>Présence </a:t>
            </a:r>
            <a:r>
              <a:rPr sz="1400" b="1" spc="5" dirty="0">
                <a:latin typeface="Times New Roman"/>
                <a:cs typeface="Times New Roman"/>
              </a:rPr>
              <a:t>de </a:t>
            </a:r>
            <a:r>
              <a:rPr sz="1400" b="1" spc="10" dirty="0">
                <a:latin typeface="Times New Roman"/>
                <a:cs typeface="Times New Roman"/>
              </a:rPr>
              <a:t>votre </a:t>
            </a:r>
            <a:r>
              <a:rPr sz="1400" b="1" spc="50" dirty="0">
                <a:latin typeface="Times New Roman"/>
                <a:cs typeface="Times New Roman"/>
              </a:rPr>
              <a:t>logo </a:t>
            </a:r>
            <a:r>
              <a:rPr sz="1400" spc="30" dirty="0">
                <a:latin typeface="Times New Roman"/>
                <a:cs typeface="Times New Roman"/>
              </a:rPr>
              <a:t>sur</a:t>
            </a:r>
            <a:r>
              <a:rPr sz="1400" spc="-140" dirty="0">
                <a:latin typeface="Times New Roman"/>
                <a:cs typeface="Times New Roman"/>
              </a:rPr>
              <a:t> </a:t>
            </a:r>
            <a:r>
              <a:rPr sz="1400" dirty="0">
                <a:latin typeface="Times New Roman"/>
                <a:cs typeface="Times New Roman"/>
              </a:rPr>
              <a:t>:</a:t>
            </a:r>
            <a:endParaRPr sz="1400">
              <a:latin typeface="Times New Roman"/>
              <a:cs typeface="Times New Roman"/>
            </a:endParaRPr>
          </a:p>
          <a:p>
            <a:pPr marL="185420" lvl="1">
              <a:lnSpc>
                <a:spcPct val="100000"/>
              </a:lnSpc>
              <a:buChar char="-"/>
              <a:tabLst>
                <a:tab pos="284480" algn="l"/>
              </a:tabLst>
            </a:pPr>
            <a:r>
              <a:rPr sz="1400" spc="15" dirty="0">
                <a:latin typeface="Times New Roman"/>
                <a:cs typeface="Times New Roman"/>
              </a:rPr>
              <a:t>Site </a:t>
            </a:r>
            <a:r>
              <a:rPr sz="1400" spc="40" dirty="0">
                <a:latin typeface="Times New Roman"/>
                <a:cs typeface="Times New Roman"/>
              </a:rPr>
              <a:t>internet </a:t>
            </a:r>
            <a:r>
              <a:rPr sz="1400" spc="65" dirty="0">
                <a:latin typeface="Times New Roman"/>
                <a:cs typeface="Times New Roman"/>
              </a:rPr>
              <a:t>du</a:t>
            </a:r>
            <a:r>
              <a:rPr sz="1400" spc="-85" dirty="0">
                <a:latin typeface="Times New Roman"/>
                <a:cs typeface="Times New Roman"/>
              </a:rPr>
              <a:t> </a:t>
            </a:r>
            <a:r>
              <a:rPr sz="1400" spc="20" dirty="0">
                <a:latin typeface="Times New Roman"/>
                <a:cs typeface="Times New Roman"/>
              </a:rPr>
              <a:t>colloque</a:t>
            </a:r>
            <a:endParaRPr sz="1400">
              <a:latin typeface="Times New Roman"/>
              <a:cs typeface="Times New Roman"/>
            </a:endParaRPr>
          </a:p>
          <a:p>
            <a:pPr marL="185420" marR="890905" lvl="1">
              <a:lnSpc>
                <a:spcPct val="100000"/>
              </a:lnSpc>
              <a:buChar char="-"/>
              <a:tabLst>
                <a:tab pos="284480" algn="l"/>
              </a:tabLst>
            </a:pPr>
            <a:r>
              <a:rPr sz="1400" spc="45" dirty="0">
                <a:latin typeface="Times New Roman"/>
                <a:cs typeface="Times New Roman"/>
              </a:rPr>
              <a:t>Programme </a:t>
            </a:r>
            <a:r>
              <a:rPr sz="1400" spc="65" dirty="0">
                <a:latin typeface="Times New Roman"/>
                <a:cs typeface="Times New Roman"/>
              </a:rPr>
              <a:t>du </a:t>
            </a:r>
            <a:r>
              <a:rPr sz="1400" spc="20" dirty="0">
                <a:latin typeface="Times New Roman"/>
                <a:cs typeface="Times New Roman"/>
              </a:rPr>
              <a:t>colloque</a:t>
            </a:r>
            <a:r>
              <a:rPr sz="1400" spc="-85" dirty="0">
                <a:latin typeface="Times New Roman"/>
                <a:cs typeface="Times New Roman"/>
              </a:rPr>
              <a:t> </a:t>
            </a:r>
            <a:r>
              <a:rPr sz="1400" spc="25" dirty="0">
                <a:latin typeface="Times New Roman"/>
                <a:cs typeface="Times New Roman"/>
              </a:rPr>
              <a:t>et  </a:t>
            </a:r>
            <a:r>
              <a:rPr sz="1400" spc="35" dirty="0">
                <a:latin typeface="Times New Roman"/>
                <a:cs typeface="Times New Roman"/>
              </a:rPr>
              <a:t>trombinoscope</a:t>
            </a:r>
            <a:endParaRPr sz="1400">
              <a:latin typeface="Times New Roman"/>
              <a:cs typeface="Times New Roman"/>
            </a:endParaRPr>
          </a:p>
          <a:p>
            <a:pPr marL="284480" lvl="1" indent="-99060">
              <a:lnSpc>
                <a:spcPct val="100000"/>
              </a:lnSpc>
              <a:buChar char="-"/>
              <a:tabLst>
                <a:tab pos="284480" algn="l"/>
              </a:tabLst>
            </a:pPr>
            <a:r>
              <a:rPr sz="1400" spc="20" dirty="0">
                <a:latin typeface="Times New Roman"/>
                <a:cs typeface="Times New Roman"/>
              </a:rPr>
              <a:t>Signalétique </a:t>
            </a:r>
            <a:r>
              <a:rPr sz="1400" spc="30" dirty="0">
                <a:latin typeface="Times New Roman"/>
                <a:cs typeface="Times New Roman"/>
              </a:rPr>
              <a:t>(kakemonos,</a:t>
            </a:r>
            <a:r>
              <a:rPr sz="1400" spc="-60" dirty="0">
                <a:latin typeface="Times New Roman"/>
                <a:cs typeface="Times New Roman"/>
              </a:rPr>
              <a:t> </a:t>
            </a:r>
            <a:r>
              <a:rPr sz="1400" spc="25" dirty="0">
                <a:latin typeface="Times New Roman"/>
                <a:cs typeface="Times New Roman"/>
              </a:rPr>
              <a:t>écrans...)</a:t>
            </a:r>
            <a:endParaRPr sz="1400">
              <a:latin typeface="Times New Roman"/>
              <a:cs typeface="Times New Roman"/>
            </a:endParaRPr>
          </a:p>
          <a:p>
            <a:pPr marL="284480" lvl="1" indent="-99060">
              <a:lnSpc>
                <a:spcPct val="100000"/>
              </a:lnSpc>
              <a:spcBef>
                <a:spcPts val="5"/>
              </a:spcBef>
              <a:buChar char="-"/>
              <a:tabLst>
                <a:tab pos="284480" algn="l"/>
              </a:tabLst>
            </a:pPr>
            <a:r>
              <a:rPr sz="1400" spc="15" dirty="0">
                <a:latin typeface="Times New Roman"/>
                <a:cs typeface="Times New Roman"/>
              </a:rPr>
              <a:t>Slide </a:t>
            </a:r>
            <a:r>
              <a:rPr sz="1400" spc="25" dirty="0">
                <a:latin typeface="Times New Roman"/>
                <a:cs typeface="Times New Roman"/>
              </a:rPr>
              <a:t>d’ouverture et </a:t>
            </a:r>
            <a:r>
              <a:rPr sz="1400" spc="35" dirty="0">
                <a:latin typeface="Times New Roman"/>
                <a:cs typeface="Times New Roman"/>
              </a:rPr>
              <a:t>de</a:t>
            </a:r>
            <a:r>
              <a:rPr sz="1400" spc="-70" dirty="0">
                <a:latin typeface="Times New Roman"/>
                <a:cs typeface="Times New Roman"/>
              </a:rPr>
              <a:t> </a:t>
            </a:r>
            <a:r>
              <a:rPr sz="1400" spc="25" dirty="0">
                <a:latin typeface="Times New Roman"/>
                <a:cs typeface="Times New Roman"/>
              </a:rPr>
              <a:t>clôture</a:t>
            </a:r>
            <a:endParaRPr sz="1400">
              <a:latin typeface="Times New Roman"/>
              <a:cs typeface="Times New Roman"/>
            </a:endParaRPr>
          </a:p>
          <a:p>
            <a:pPr marL="185420" marR="5080" lvl="1">
              <a:lnSpc>
                <a:spcPct val="100000"/>
              </a:lnSpc>
              <a:buChar char="-"/>
              <a:tabLst>
                <a:tab pos="284480" algn="l"/>
              </a:tabLst>
            </a:pPr>
            <a:r>
              <a:rPr sz="1400" spc="40" dirty="0">
                <a:latin typeface="Times New Roman"/>
                <a:cs typeface="Times New Roman"/>
              </a:rPr>
              <a:t>Campagnes </a:t>
            </a:r>
            <a:r>
              <a:rPr sz="1400" spc="25" dirty="0">
                <a:latin typeface="Times New Roman"/>
                <a:cs typeface="Times New Roman"/>
              </a:rPr>
              <a:t>emailling </a:t>
            </a:r>
            <a:r>
              <a:rPr sz="1400" spc="5" dirty="0">
                <a:latin typeface="Times New Roman"/>
                <a:cs typeface="Times New Roman"/>
              </a:rPr>
              <a:t>(14 </a:t>
            </a:r>
            <a:r>
              <a:rPr sz="1400" spc="10" dirty="0">
                <a:latin typeface="Times New Roman"/>
                <a:cs typeface="Times New Roman"/>
              </a:rPr>
              <a:t>000</a:t>
            </a:r>
            <a:r>
              <a:rPr sz="1400" spc="-150" dirty="0">
                <a:latin typeface="Times New Roman"/>
                <a:cs typeface="Times New Roman"/>
              </a:rPr>
              <a:t> </a:t>
            </a:r>
            <a:r>
              <a:rPr sz="1400" spc="30" dirty="0">
                <a:latin typeface="Times New Roman"/>
                <a:cs typeface="Times New Roman"/>
              </a:rPr>
              <a:t>contacts  </a:t>
            </a:r>
            <a:r>
              <a:rPr sz="1400" spc="10" dirty="0">
                <a:latin typeface="Times New Roman"/>
                <a:cs typeface="Times New Roman"/>
              </a:rPr>
              <a:t>qualifiés)</a:t>
            </a:r>
            <a:endParaRPr sz="1400">
              <a:latin typeface="Times New Roman"/>
              <a:cs typeface="Times New Roman"/>
            </a:endParaRPr>
          </a:p>
        </p:txBody>
      </p:sp>
      <p:sp>
        <p:nvSpPr>
          <p:cNvPr id="15" name="object 15"/>
          <p:cNvSpPr/>
          <p:nvPr/>
        </p:nvSpPr>
        <p:spPr>
          <a:xfrm>
            <a:off x="6160770" y="2124710"/>
            <a:ext cx="4572000" cy="19050"/>
          </a:xfrm>
          <a:custGeom>
            <a:avLst/>
            <a:gdLst/>
            <a:ahLst/>
            <a:cxnLst/>
            <a:rect l="l" t="t" r="r" b="b"/>
            <a:pathLst>
              <a:path w="4572000" h="19050">
                <a:moveTo>
                  <a:pt x="4572000" y="0"/>
                </a:moveTo>
                <a:lnTo>
                  <a:pt x="0" y="18668"/>
                </a:lnTo>
              </a:path>
            </a:pathLst>
          </a:custGeom>
          <a:ln w="63499">
            <a:solidFill>
              <a:srgbClr val="4EC0DB"/>
            </a:solidFill>
          </a:ln>
        </p:spPr>
        <p:txBody>
          <a:bodyPr wrap="square" lIns="0" tIns="0" rIns="0" bIns="0" rtlCol="0"/>
          <a:lstStyle/>
          <a:p>
            <a:endParaRPr/>
          </a:p>
        </p:txBody>
      </p:sp>
      <p:sp>
        <p:nvSpPr>
          <p:cNvPr id="16" name="object 16"/>
          <p:cNvSpPr/>
          <p:nvPr/>
        </p:nvSpPr>
        <p:spPr>
          <a:xfrm>
            <a:off x="5003800" y="594359"/>
            <a:ext cx="556260" cy="55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7" name="object 17"/>
          <p:cNvSpPr/>
          <p:nvPr/>
        </p:nvSpPr>
        <p:spPr>
          <a:xfrm>
            <a:off x="11548260" y="1833879"/>
            <a:ext cx="388318" cy="55880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8" name="object 18"/>
          <p:cNvSpPr/>
          <p:nvPr/>
        </p:nvSpPr>
        <p:spPr>
          <a:xfrm>
            <a:off x="10687050" y="0"/>
            <a:ext cx="66675" cy="307340"/>
          </a:xfrm>
          <a:custGeom>
            <a:avLst/>
            <a:gdLst/>
            <a:ahLst/>
            <a:cxnLst/>
            <a:rect l="l" t="t" r="r" b="b"/>
            <a:pathLst>
              <a:path w="66675" h="307340">
                <a:moveTo>
                  <a:pt x="0" y="307340"/>
                </a:moveTo>
                <a:lnTo>
                  <a:pt x="1349" y="262398"/>
                </a:lnTo>
                <a:lnTo>
                  <a:pt x="5351" y="218089"/>
                </a:lnTo>
                <a:lnTo>
                  <a:pt x="11936" y="174476"/>
                </a:lnTo>
                <a:lnTo>
                  <a:pt x="21034" y="131622"/>
                </a:lnTo>
                <a:lnTo>
                  <a:pt x="32576" y="89587"/>
                </a:lnTo>
                <a:lnTo>
                  <a:pt x="46492" y="48436"/>
                </a:lnTo>
                <a:lnTo>
                  <a:pt x="62712" y="8231"/>
                </a:lnTo>
                <a:lnTo>
                  <a:pt x="66588" y="0"/>
                </a:lnTo>
              </a:path>
            </a:pathLst>
          </a:custGeom>
          <a:ln w="12699">
            <a:solidFill>
              <a:srgbClr val="4EC0DB"/>
            </a:solidFill>
          </a:ln>
        </p:spPr>
        <p:txBody>
          <a:bodyPr wrap="square" lIns="0" tIns="0" rIns="0" bIns="0" rtlCol="0"/>
          <a:lstStyle/>
          <a:p>
            <a:endParaRPr/>
          </a:p>
        </p:txBody>
      </p:sp>
      <p:sp>
        <p:nvSpPr>
          <p:cNvPr id="19" name="object 19"/>
          <p:cNvSpPr/>
          <p:nvPr/>
        </p:nvSpPr>
        <p:spPr>
          <a:xfrm>
            <a:off x="10687050" y="307340"/>
            <a:ext cx="1504950" cy="819150"/>
          </a:xfrm>
          <a:custGeom>
            <a:avLst/>
            <a:gdLst/>
            <a:ahLst/>
            <a:cxnLst/>
            <a:rect l="l" t="t" r="r" b="b"/>
            <a:pathLst>
              <a:path w="1504950" h="819150">
                <a:moveTo>
                  <a:pt x="1504949" y="621849"/>
                </a:moveTo>
                <a:lnTo>
                  <a:pt x="1450370" y="661092"/>
                </a:lnTo>
                <a:lnTo>
                  <a:pt x="1411920" y="685078"/>
                </a:lnTo>
                <a:lnTo>
                  <a:pt x="1372070" y="707305"/>
                </a:lnTo>
                <a:lnTo>
                  <a:pt x="1330889" y="727712"/>
                </a:lnTo>
                <a:lnTo>
                  <a:pt x="1288447" y="746236"/>
                </a:lnTo>
                <a:lnTo>
                  <a:pt x="1244814" y="762815"/>
                </a:lnTo>
                <a:lnTo>
                  <a:pt x="1200058" y="777386"/>
                </a:lnTo>
                <a:lnTo>
                  <a:pt x="1154250" y="789887"/>
                </a:lnTo>
                <a:lnTo>
                  <a:pt x="1107459" y="800255"/>
                </a:lnTo>
                <a:lnTo>
                  <a:pt x="1059755" y="808427"/>
                </a:lnTo>
                <a:lnTo>
                  <a:pt x="1011208" y="814342"/>
                </a:lnTo>
                <a:lnTo>
                  <a:pt x="961886" y="817937"/>
                </a:lnTo>
                <a:lnTo>
                  <a:pt x="911859" y="819149"/>
                </a:lnTo>
                <a:lnTo>
                  <a:pt x="861833" y="817937"/>
                </a:lnTo>
                <a:lnTo>
                  <a:pt x="812511" y="814342"/>
                </a:lnTo>
                <a:lnTo>
                  <a:pt x="763964" y="808427"/>
                </a:lnTo>
                <a:lnTo>
                  <a:pt x="716260" y="800255"/>
                </a:lnTo>
                <a:lnTo>
                  <a:pt x="669469" y="789887"/>
                </a:lnTo>
                <a:lnTo>
                  <a:pt x="623661" y="777386"/>
                </a:lnTo>
                <a:lnTo>
                  <a:pt x="578905" y="762815"/>
                </a:lnTo>
                <a:lnTo>
                  <a:pt x="535272" y="746236"/>
                </a:lnTo>
                <a:lnTo>
                  <a:pt x="492830" y="727712"/>
                </a:lnTo>
                <a:lnTo>
                  <a:pt x="451649" y="707305"/>
                </a:lnTo>
                <a:lnTo>
                  <a:pt x="411799" y="685078"/>
                </a:lnTo>
                <a:lnTo>
                  <a:pt x="373349" y="661092"/>
                </a:lnTo>
                <a:lnTo>
                  <a:pt x="336369" y="635412"/>
                </a:lnTo>
                <a:lnTo>
                  <a:pt x="300928" y="608099"/>
                </a:lnTo>
                <a:lnTo>
                  <a:pt x="267096" y="579215"/>
                </a:lnTo>
                <a:lnTo>
                  <a:pt x="234943" y="548823"/>
                </a:lnTo>
                <a:lnTo>
                  <a:pt x="204538" y="516986"/>
                </a:lnTo>
                <a:lnTo>
                  <a:pt x="175950" y="483766"/>
                </a:lnTo>
                <a:lnTo>
                  <a:pt x="149250" y="449225"/>
                </a:lnTo>
                <a:lnTo>
                  <a:pt x="124507" y="413427"/>
                </a:lnTo>
                <a:lnTo>
                  <a:pt x="101789" y="376433"/>
                </a:lnTo>
                <a:lnTo>
                  <a:pt x="81168" y="338306"/>
                </a:lnTo>
                <a:lnTo>
                  <a:pt x="62712" y="299108"/>
                </a:lnTo>
                <a:lnTo>
                  <a:pt x="46492" y="258903"/>
                </a:lnTo>
                <a:lnTo>
                  <a:pt x="32576" y="217752"/>
                </a:lnTo>
                <a:lnTo>
                  <a:pt x="21034" y="175717"/>
                </a:lnTo>
                <a:lnTo>
                  <a:pt x="11936" y="132863"/>
                </a:lnTo>
                <a:lnTo>
                  <a:pt x="5351" y="89250"/>
                </a:lnTo>
                <a:lnTo>
                  <a:pt x="1349" y="44941"/>
                </a:lnTo>
                <a:lnTo>
                  <a:pt x="0" y="0"/>
                </a:lnTo>
              </a:path>
            </a:pathLst>
          </a:custGeom>
          <a:ln w="12699">
            <a:solidFill>
              <a:srgbClr val="4EC0DB"/>
            </a:solidFill>
          </a:ln>
        </p:spPr>
        <p:txBody>
          <a:bodyPr wrap="square" lIns="0" tIns="0" rIns="0" bIns="0" rtlCol="0"/>
          <a:lstStyle/>
          <a:p>
            <a:endParaRPr/>
          </a:p>
        </p:txBody>
      </p:sp>
      <p:sp>
        <p:nvSpPr>
          <p:cNvPr id="20" name="object 20"/>
          <p:cNvSpPr/>
          <p:nvPr/>
        </p:nvSpPr>
        <p:spPr>
          <a:xfrm>
            <a:off x="10867390" y="0"/>
            <a:ext cx="158115" cy="461009"/>
          </a:xfrm>
          <a:custGeom>
            <a:avLst/>
            <a:gdLst/>
            <a:ahLst/>
            <a:cxnLst/>
            <a:rect l="l" t="t" r="r" b="b"/>
            <a:pathLst>
              <a:path w="158115" h="461009">
                <a:moveTo>
                  <a:pt x="0" y="461010"/>
                </a:moveTo>
                <a:lnTo>
                  <a:pt x="1349" y="415992"/>
                </a:lnTo>
                <a:lnTo>
                  <a:pt x="5351" y="371610"/>
                </a:lnTo>
                <a:lnTo>
                  <a:pt x="11936" y="327926"/>
                </a:lnTo>
                <a:lnTo>
                  <a:pt x="21034" y="285001"/>
                </a:lnTo>
                <a:lnTo>
                  <a:pt x="32576" y="242899"/>
                </a:lnTo>
                <a:lnTo>
                  <a:pt x="46492" y="201682"/>
                </a:lnTo>
                <a:lnTo>
                  <a:pt x="62712" y="161412"/>
                </a:lnTo>
                <a:lnTo>
                  <a:pt x="81168" y="122153"/>
                </a:lnTo>
                <a:lnTo>
                  <a:pt x="101789" y="83966"/>
                </a:lnTo>
                <a:lnTo>
                  <a:pt x="124507" y="46914"/>
                </a:lnTo>
                <a:lnTo>
                  <a:pt x="149250" y="11060"/>
                </a:lnTo>
                <a:lnTo>
                  <a:pt x="157787" y="0"/>
                </a:lnTo>
              </a:path>
            </a:pathLst>
          </a:custGeom>
          <a:ln w="12700">
            <a:solidFill>
              <a:srgbClr val="4EC0DB"/>
            </a:solidFill>
          </a:ln>
        </p:spPr>
        <p:txBody>
          <a:bodyPr wrap="square" lIns="0" tIns="0" rIns="0" bIns="0" rtlCol="0"/>
          <a:lstStyle/>
          <a:p>
            <a:endParaRPr/>
          </a:p>
        </p:txBody>
      </p:sp>
      <p:sp>
        <p:nvSpPr>
          <p:cNvPr id="21" name="object 21"/>
          <p:cNvSpPr/>
          <p:nvPr/>
        </p:nvSpPr>
        <p:spPr>
          <a:xfrm>
            <a:off x="10867390" y="461009"/>
            <a:ext cx="1324610" cy="820419"/>
          </a:xfrm>
          <a:custGeom>
            <a:avLst/>
            <a:gdLst/>
            <a:ahLst/>
            <a:cxnLst/>
            <a:rect l="l" t="t" r="r" b="b"/>
            <a:pathLst>
              <a:path w="1324609" h="820419">
                <a:moveTo>
                  <a:pt x="1324609" y="731596"/>
                </a:moveTo>
                <a:lnTo>
                  <a:pt x="1288447" y="747402"/>
                </a:lnTo>
                <a:lnTo>
                  <a:pt x="1244814" y="764005"/>
                </a:lnTo>
                <a:lnTo>
                  <a:pt x="1200058" y="778597"/>
                </a:lnTo>
                <a:lnTo>
                  <a:pt x="1154250" y="791115"/>
                </a:lnTo>
                <a:lnTo>
                  <a:pt x="1107459" y="801498"/>
                </a:lnTo>
                <a:lnTo>
                  <a:pt x="1059755" y="809682"/>
                </a:lnTo>
                <a:lnTo>
                  <a:pt x="1011208" y="815606"/>
                </a:lnTo>
                <a:lnTo>
                  <a:pt x="961886" y="819206"/>
                </a:lnTo>
                <a:lnTo>
                  <a:pt x="911859" y="820419"/>
                </a:lnTo>
                <a:lnTo>
                  <a:pt x="861833" y="819206"/>
                </a:lnTo>
                <a:lnTo>
                  <a:pt x="812511" y="815606"/>
                </a:lnTo>
                <a:lnTo>
                  <a:pt x="763964" y="809682"/>
                </a:lnTo>
                <a:lnTo>
                  <a:pt x="716260" y="801498"/>
                </a:lnTo>
                <a:lnTo>
                  <a:pt x="669469" y="791115"/>
                </a:lnTo>
                <a:lnTo>
                  <a:pt x="623661" y="778597"/>
                </a:lnTo>
                <a:lnTo>
                  <a:pt x="578905" y="764005"/>
                </a:lnTo>
                <a:lnTo>
                  <a:pt x="535272" y="747402"/>
                </a:lnTo>
                <a:lnTo>
                  <a:pt x="492830" y="728851"/>
                </a:lnTo>
                <a:lnTo>
                  <a:pt x="451649" y="708415"/>
                </a:lnTo>
                <a:lnTo>
                  <a:pt x="411799" y="686155"/>
                </a:lnTo>
                <a:lnTo>
                  <a:pt x="373349" y="662135"/>
                </a:lnTo>
                <a:lnTo>
                  <a:pt x="336369" y="636416"/>
                </a:lnTo>
                <a:lnTo>
                  <a:pt x="300928" y="609062"/>
                </a:lnTo>
                <a:lnTo>
                  <a:pt x="267096" y="580136"/>
                </a:lnTo>
                <a:lnTo>
                  <a:pt x="234943" y="549698"/>
                </a:lnTo>
                <a:lnTo>
                  <a:pt x="204538" y="517813"/>
                </a:lnTo>
                <a:lnTo>
                  <a:pt x="175950" y="484542"/>
                </a:lnTo>
                <a:lnTo>
                  <a:pt x="149250" y="449949"/>
                </a:lnTo>
                <a:lnTo>
                  <a:pt x="124507" y="414095"/>
                </a:lnTo>
                <a:lnTo>
                  <a:pt x="101789" y="377043"/>
                </a:lnTo>
                <a:lnTo>
                  <a:pt x="81168" y="338856"/>
                </a:lnTo>
                <a:lnTo>
                  <a:pt x="62712" y="299597"/>
                </a:lnTo>
                <a:lnTo>
                  <a:pt x="46492" y="259327"/>
                </a:lnTo>
                <a:lnTo>
                  <a:pt x="32576" y="218110"/>
                </a:lnTo>
                <a:lnTo>
                  <a:pt x="21034" y="176008"/>
                </a:lnTo>
                <a:lnTo>
                  <a:pt x="11936" y="133083"/>
                </a:lnTo>
                <a:lnTo>
                  <a:pt x="5351" y="89399"/>
                </a:lnTo>
                <a:lnTo>
                  <a:pt x="1349" y="45017"/>
                </a:lnTo>
                <a:lnTo>
                  <a:pt x="0" y="0"/>
                </a:lnTo>
              </a:path>
            </a:pathLst>
          </a:custGeom>
          <a:ln w="12700">
            <a:solidFill>
              <a:srgbClr val="4EC0DB"/>
            </a:solidFill>
          </a:ln>
        </p:spPr>
        <p:txBody>
          <a:bodyPr wrap="square" lIns="0" tIns="0" rIns="0" bIns="0" rtlCol="0"/>
          <a:lstStyle/>
          <a:p>
            <a:endParaRPr/>
          </a:p>
        </p:txBody>
      </p:sp>
      <p:sp>
        <p:nvSpPr>
          <p:cNvPr id="22" name="object 22"/>
          <p:cNvSpPr txBox="1"/>
          <p:nvPr/>
        </p:nvSpPr>
        <p:spPr>
          <a:xfrm>
            <a:off x="5220970" y="861440"/>
            <a:ext cx="138430" cy="269240"/>
          </a:xfrm>
          <a:prstGeom prst="rect">
            <a:avLst/>
          </a:prstGeom>
        </p:spPr>
        <p:txBody>
          <a:bodyPr vert="horz" wrap="square" lIns="0" tIns="12700" rIns="0" bIns="0" rtlCol="0">
            <a:spAutoFit/>
          </a:bodyPr>
          <a:lstStyle/>
          <a:p>
            <a:pPr marL="12700">
              <a:lnSpc>
                <a:spcPct val="100000"/>
              </a:lnSpc>
              <a:spcBef>
                <a:spcPts val="100"/>
              </a:spcBef>
            </a:pPr>
            <a:r>
              <a:rPr sz="1600" dirty="0">
                <a:solidFill>
                  <a:srgbClr val="FFFFFF"/>
                </a:solidFill>
                <a:latin typeface="Arial"/>
                <a:cs typeface="Arial"/>
              </a:rPr>
              <a:t>2</a:t>
            </a:r>
            <a:endParaRPr sz="1600">
              <a:latin typeface="Arial"/>
              <a:cs typeface="Arial"/>
            </a:endParaRPr>
          </a:p>
        </p:txBody>
      </p:sp>
      <p:sp>
        <p:nvSpPr>
          <p:cNvPr id="23" name="object 23"/>
          <p:cNvSpPr txBox="1"/>
          <p:nvPr/>
        </p:nvSpPr>
        <p:spPr>
          <a:xfrm>
            <a:off x="11678666" y="2082228"/>
            <a:ext cx="139065" cy="269875"/>
          </a:xfrm>
          <a:prstGeom prst="rect">
            <a:avLst/>
          </a:prstGeom>
        </p:spPr>
        <p:txBody>
          <a:bodyPr vert="horz" wrap="square" lIns="0" tIns="12700" rIns="0" bIns="0" rtlCol="0">
            <a:spAutoFit/>
          </a:bodyPr>
          <a:lstStyle/>
          <a:p>
            <a:pPr marL="12700">
              <a:lnSpc>
                <a:spcPct val="100000"/>
              </a:lnSpc>
              <a:spcBef>
                <a:spcPts val="100"/>
              </a:spcBef>
            </a:pPr>
            <a:r>
              <a:rPr sz="1600" dirty="0">
                <a:solidFill>
                  <a:srgbClr val="FFFFFF"/>
                </a:solidFill>
                <a:latin typeface="Arial"/>
                <a:cs typeface="Arial"/>
              </a:rPr>
              <a:t>3</a:t>
            </a:r>
            <a:endParaRPr sz="160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2952</TotalTime>
  <Words>1444</Words>
  <Application>Microsoft Macintosh PowerPoint</Application>
  <PresentationFormat>Grand écran</PresentationFormat>
  <Paragraphs>271</Paragraphs>
  <Slides>15</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15</vt:i4>
      </vt:variant>
    </vt:vector>
  </HeadingPairs>
  <TitlesOfParts>
    <vt:vector size="23" baseType="lpstr">
      <vt:lpstr>Apple Braille Pinpoint 8 Dot</vt:lpstr>
      <vt:lpstr>Arial</vt:lpstr>
      <vt:lpstr>Calibri</vt:lpstr>
      <vt:lpstr>Century Gothic</vt:lpstr>
      <vt:lpstr>Courier New</vt:lpstr>
      <vt:lpstr>Helvetica</vt:lpstr>
      <vt:lpstr>Times New Roman</vt:lpstr>
      <vt:lpstr>Office Theme</vt:lpstr>
      <vt:lpstr>20 Nov. 2019</vt:lpstr>
      <vt:lpstr>À propos de EnR Entreprises</vt:lpstr>
      <vt:lpstr>Présentation PowerPoint</vt:lpstr>
      <vt:lpstr>250 Participants</vt:lpstr>
      <vt:lpstr>EnR Entreprises 2018</vt:lpstr>
      <vt:lpstr>Pourquoi participer à EnR Entreprises 2019</vt:lpstr>
      <vt:lpstr>Le programme EnR Entreprises 2019</vt:lpstr>
      <vt:lpstr>PLATINIUM</vt:lpstr>
      <vt:lpstr>OFFRE GOLD</vt:lpstr>
      <vt:lpstr>NOS OFFRES SUR-MESURE</vt:lpstr>
      <vt:lpstr>FIRST COME, FIRST SERVE</vt:lpstr>
      <vt:lpstr>Plan de communication 2019</vt:lpstr>
      <vt:lpstr>Plan de communication d’ENRentreprises 2018</vt:lpstr>
      <vt:lpstr>Retombées presse 2018</vt:lpstr>
      <vt:lpstr>Présentation PowerPoint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Enr Entreprises</dc:title>
  <dc:creator>May Mathurina</dc:creator>
  <cp:lastModifiedBy>VAL DISS</cp:lastModifiedBy>
  <cp:revision>17</cp:revision>
  <cp:lastPrinted>2019-06-04T07:57:29Z</cp:lastPrinted>
  <dcterms:created xsi:type="dcterms:W3CDTF">2019-05-14T10:25:11Z</dcterms:created>
  <dcterms:modified xsi:type="dcterms:W3CDTF">2019-06-07T16:57:43Z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2019-05-14T00:00:00Z</vt:filetime>
  </property>
  <property fmtid="{D5CDD505-2E9C-101B-9397-08002B2CF9AE}" pid="3" name="Creator">
    <vt:lpwstr>Microsoft® PowerPoint® pour Office 365</vt:lpwstr>
  </property>
  <property fmtid="{D5CDD505-2E9C-101B-9397-08002B2CF9AE}" pid="4" name="LastSaved">
    <vt:filetime>2019-05-14T00:00:00Z</vt:filetime>
  </property>
</Properties>
</file>